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2" r:id="rId8"/>
    <p:sldId id="264" r:id="rId9"/>
    <p:sldId id="256" r:id="rId10"/>
    <p:sldId id="263" r:id="rId11"/>
    <p:sldId id="261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2861-4818-4493-A45B-E1E7101E60DF}" type="datetimeFigureOut">
              <a:rPr lang="nn-NO" smtClean="0"/>
              <a:t>18.03.2022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480-BB58-4F59-882E-C4501D054C6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0098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2861-4818-4493-A45B-E1E7101E60DF}" type="datetimeFigureOut">
              <a:rPr lang="nn-NO" smtClean="0"/>
              <a:t>18.03.2022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480-BB58-4F59-882E-C4501D054C6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8373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2861-4818-4493-A45B-E1E7101E60DF}" type="datetimeFigureOut">
              <a:rPr lang="nn-NO" smtClean="0"/>
              <a:t>18.03.2022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480-BB58-4F59-882E-C4501D054C6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7415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2861-4818-4493-A45B-E1E7101E60DF}" type="datetimeFigureOut">
              <a:rPr lang="nn-NO" smtClean="0"/>
              <a:t>18.03.2022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480-BB58-4F59-882E-C4501D054C6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9220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2861-4818-4493-A45B-E1E7101E60DF}" type="datetimeFigureOut">
              <a:rPr lang="nn-NO" smtClean="0"/>
              <a:t>18.03.2022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480-BB58-4F59-882E-C4501D054C6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9000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2861-4818-4493-A45B-E1E7101E60DF}" type="datetimeFigureOut">
              <a:rPr lang="nn-NO" smtClean="0"/>
              <a:t>18.03.2022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480-BB58-4F59-882E-C4501D054C6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3095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2861-4818-4493-A45B-E1E7101E60DF}" type="datetimeFigureOut">
              <a:rPr lang="nn-NO" smtClean="0"/>
              <a:t>18.03.2022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480-BB58-4F59-882E-C4501D054C6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9362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2861-4818-4493-A45B-E1E7101E60DF}" type="datetimeFigureOut">
              <a:rPr lang="nn-NO" smtClean="0"/>
              <a:t>18.03.2022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480-BB58-4F59-882E-C4501D054C6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6418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2861-4818-4493-A45B-E1E7101E60DF}" type="datetimeFigureOut">
              <a:rPr lang="nn-NO" smtClean="0"/>
              <a:t>18.03.2022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480-BB58-4F59-882E-C4501D054C6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848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2861-4818-4493-A45B-E1E7101E60DF}" type="datetimeFigureOut">
              <a:rPr lang="nn-NO" smtClean="0"/>
              <a:t>18.03.2022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480-BB58-4F59-882E-C4501D054C6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5445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2861-4818-4493-A45B-E1E7101E60DF}" type="datetimeFigureOut">
              <a:rPr lang="nn-NO" smtClean="0"/>
              <a:t>18.03.2022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B480-BB58-4F59-882E-C4501D054C6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9619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C2861-4818-4493-A45B-E1E7101E60DF}" type="datetimeFigureOut">
              <a:rPr lang="nn-NO" smtClean="0"/>
              <a:t>18.03.2022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B480-BB58-4F59-882E-C4501D054C6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6158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71776"/>
            <a:ext cx="10515600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1138"/>
              </a:spcBef>
            </a:pPr>
            <a:r>
              <a:rPr lang="en-US" altLang="nb-NO" sz="8000" dirty="0" smtClean="0">
                <a:solidFill>
                  <a:srgbClr val="004586"/>
                </a:solidFill>
                <a:latin typeface="Verdana" panose="020B0604030504040204" pitchFamily="34" charset="0"/>
                <a:ea typeface="Verdana" panose="020B0604030504040204" pitchFamily="34" charset="0"/>
                <a:sym typeface="Lucida Grande" pitchFamily="-84" charset="0"/>
              </a:rPr>
              <a:t>                         </a:t>
            </a:r>
            <a:r>
              <a:rPr lang="en-US" altLang="nb-NO" dirty="0" smtClean="0">
                <a:solidFill>
                  <a:srgbClr val="004586"/>
                </a:solidFill>
                <a:latin typeface="Verdana" panose="020B0604030504040204" pitchFamily="34" charset="0"/>
                <a:ea typeface="Verdana" panose="020B0604030504040204" pitchFamily="34" charset="0"/>
                <a:sym typeface="Lucida Grande" pitchFamily="-84" charset="0"/>
              </a:rPr>
              <a:t>MAFOSS</a:t>
            </a:r>
            <a:r>
              <a:rPr lang="en-US" altLang="nb-NO" dirty="0">
                <a:solidFill>
                  <a:srgbClr val="004586"/>
                </a:solidFill>
                <a:latin typeface="Verdana" panose="020B0604030504040204" pitchFamily="34" charset="0"/>
                <a:ea typeface="Verdana" panose="020B0604030504040204" pitchFamily="34" charset="0"/>
                <a:sym typeface="Lucida Grande" pitchFamily="-84" charset="0"/>
              </a:rPr>
              <a:t/>
            </a:r>
            <a:br>
              <a:rPr lang="en-US" altLang="nb-NO" dirty="0">
                <a:solidFill>
                  <a:srgbClr val="004586"/>
                </a:solidFill>
                <a:latin typeface="Verdana" panose="020B0604030504040204" pitchFamily="34" charset="0"/>
                <a:ea typeface="Verdana" panose="020B0604030504040204" pitchFamily="34" charset="0"/>
                <a:sym typeface="Lucida Grande" pitchFamily="-84" charset="0"/>
              </a:rPr>
            </a:br>
            <a:r>
              <a:rPr lang="en-US" altLang="nb-NO" dirty="0" smtClean="0">
                <a:solidFill>
                  <a:srgbClr val="004586"/>
                </a:solidFill>
                <a:latin typeface="Verdana" panose="020B0604030504040204" pitchFamily="34" charset="0"/>
                <a:ea typeface="Verdana" panose="020B0604030504040204" pitchFamily="34" charset="0"/>
                <a:sym typeface="Lucida Grande" pitchFamily="-84" charset="0"/>
              </a:rPr>
              <a:t>              </a:t>
            </a:r>
            <a:r>
              <a:rPr lang="en-US" altLang="nb-NO" dirty="0" err="1" smtClean="0">
                <a:solidFill>
                  <a:srgbClr val="004586"/>
                </a:solidFill>
                <a:latin typeface="Verdana" panose="020B0604030504040204" pitchFamily="34" charset="0"/>
                <a:ea typeface="Verdana" panose="020B0604030504040204" pitchFamily="34" charset="0"/>
                <a:sym typeface="Lucida Grande" pitchFamily="-84" charset="0"/>
              </a:rPr>
              <a:t>Tilrettelagt</a:t>
            </a:r>
            <a:r>
              <a:rPr lang="en-US" altLang="nb-NO" dirty="0" smtClean="0">
                <a:solidFill>
                  <a:srgbClr val="004586"/>
                </a:solidFill>
                <a:latin typeface="Verdana" panose="020B0604030504040204" pitchFamily="34" charset="0"/>
                <a:ea typeface="Verdana" panose="020B0604030504040204" pitchFamily="34" charset="0"/>
                <a:sym typeface="Lucida Grande" pitchFamily="-84" charset="0"/>
              </a:rPr>
              <a:t> </a:t>
            </a:r>
            <a:r>
              <a:rPr lang="en-US" altLang="nb-NO" dirty="0" err="1">
                <a:solidFill>
                  <a:srgbClr val="004586"/>
                </a:solidFill>
                <a:latin typeface="Verdana" panose="020B0604030504040204" pitchFamily="34" charset="0"/>
                <a:ea typeface="Verdana" panose="020B0604030504040204" pitchFamily="34" charset="0"/>
                <a:sym typeface="Lucida Grande" pitchFamily="-84" charset="0"/>
              </a:rPr>
              <a:t>løp</a:t>
            </a:r>
            <a:r>
              <a:rPr lang="en-US" altLang="nb-NO" dirty="0">
                <a:solidFill>
                  <a:srgbClr val="004586"/>
                </a:solidFill>
                <a:latin typeface="Verdana" panose="020B0604030504040204" pitchFamily="34" charset="0"/>
                <a:ea typeface="Verdana" panose="020B0604030504040204" pitchFamily="34" charset="0"/>
                <a:sym typeface="Lucida Grande" pitchFamily="-84" charset="0"/>
              </a:rPr>
              <a:t>, </a:t>
            </a:r>
            <a:r>
              <a:rPr lang="en-US" altLang="nb-NO" dirty="0" err="1">
                <a:solidFill>
                  <a:srgbClr val="004586"/>
                </a:solidFill>
                <a:latin typeface="Verdana" panose="020B0604030504040204" pitchFamily="34" charset="0"/>
                <a:ea typeface="Verdana" panose="020B0604030504040204" pitchFamily="34" charset="0"/>
                <a:sym typeface="Lucida Grande" pitchFamily="-84" charset="0"/>
              </a:rPr>
              <a:t>Industri</a:t>
            </a:r>
            <a:r>
              <a:rPr lang="en-US" altLang="nb-NO" dirty="0">
                <a:solidFill>
                  <a:srgbClr val="004586"/>
                </a:solidFill>
                <a:latin typeface="Verdana" panose="020B0604030504040204" pitchFamily="34" charset="0"/>
                <a:ea typeface="Verdana" panose="020B0604030504040204" pitchFamily="34" charset="0"/>
                <a:sym typeface="Lucida Grande" pitchFamily="-84" charset="0"/>
              </a:rPr>
              <a:t>, 2019</a:t>
            </a:r>
            <a:br>
              <a:rPr lang="en-US" altLang="nb-NO" dirty="0">
                <a:solidFill>
                  <a:srgbClr val="004586"/>
                </a:solidFill>
                <a:latin typeface="Verdana" panose="020B0604030504040204" pitchFamily="34" charset="0"/>
                <a:ea typeface="Verdana" panose="020B0604030504040204" pitchFamily="34" charset="0"/>
                <a:sym typeface="Lucida Grande" pitchFamily="-84" charset="0"/>
              </a:rPr>
            </a:br>
            <a:r>
              <a:rPr lang="en-US" altLang="nb-NO" dirty="0" smtClean="0">
                <a:solidFill>
                  <a:srgbClr val="004586"/>
                </a:solidFill>
                <a:latin typeface="Verdana" panose="020B0604030504040204" pitchFamily="34" charset="0"/>
                <a:ea typeface="Verdana" panose="020B0604030504040204" pitchFamily="34" charset="0"/>
                <a:sym typeface="Lucida Grande" pitchFamily="-84" charset="0"/>
              </a:rPr>
              <a:t> 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79605" y="59005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Ann </a:t>
            </a:r>
            <a:r>
              <a:rPr lang="en-US" altLang="nb-NO" dirty="0">
                <a:latin typeface="Verdana" panose="020B0604030504040204" pitchFamily="34" charset="0"/>
                <a:ea typeface="Verdana" panose="020B0604030504040204" pitchFamily="34" charset="0"/>
              </a:rPr>
              <a:t>Cesilie Skundberg, </a:t>
            </a:r>
            <a:r>
              <a:rPr lang="en-US" altLang="nb-NO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Prosjektleiar</a:t>
            </a:r>
            <a:r>
              <a:rPr lang="en-US" alt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nb-NO" dirty="0">
                <a:latin typeface="Verdana" panose="020B0604030504040204" pitchFamily="34" charset="0"/>
                <a:ea typeface="Verdana" panose="020B0604030504040204" pitchFamily="34" charset="0"/>
              </a:rPr>
              <a:t>MAFOSS</a:t>
            </a:r>
            <a:endParaRPr lang="en-US" altLang="nb-NO" sz="1800" dirty="0"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endParaRPr lang="nb-NO" dirty="0"/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0" y="360814"/>
            <a:ext cx="1435894" cy="180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8" y="2161833"/>
            <a:ext cx="12193588" cy="33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943642" y="519047"/>
            <a:ext cx="3401690" cy="24548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 smtClean="0"/>
              <a:t>MAFOSS</a:t>
            </a:r>
          </a:p>
          <a:p>
            <a:endParaRPr lang="nb-NO" dirty="0" smtClean="0"/>
          </a:p>
          <a:p>
            <a:r>
              <a:rPr lang="nb-NO" sz="2000" dirty="0" err="1" smtClean="0"/>
              <a:t>Praksisplassar</a:t>
            </a:r>
            <a:endParaRPr lang="nb-NO" sz="2000" dirty="0" smtClean="0"/>
          </a:p>
          <a:p>
            <a:r>
              <a:rPr lang="nb-NO" sz="2000" dirty="0" smtClean="0"/>
              <a:t>Oppfølging i bedrift, 40% stilling </a:t>
            </a:r>
            <a:endParaRPr lang="nb-NO" sz="2000" dirty="0"/>
          </a:p>
        </p:txBody>
      </p:sp>
      <p:sp>
        <p:nvSpPr>
          <p:cNvPr id="23" name="Ellipse 22"/>
          <p:cNvSpPr/>
          <p:nvPr/>
        </p:nvSpPr>
        <p:spPr>
          <a:xfrm>
            <a:off x="193589" y="160338"/>
            <a:ext cx="1235990" cy="705760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Bedrift</a:t>
            </a:r>
            <a:endParaRPr lang="nb-NO" dirty="0"/>
          </a:p>
        </p:txBody>
      </p:sp>
      <p:sp>
        <p:nvSpPr>
          <p:cNvPr id="25" name="Rektangel 24"/>
          <p:cNvSpPr/>
          <p:nvPr/>
        </p:nvSpPr>
        <p:spPr>
          <a:xfrm>
            <a:off x="844373" y="3460693"/>
            <a:ext cx="3258066" cy="239827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dirty="0" smtClean="0"/>
          </a:p>
          <a:p>
            <a:endParaRPr lang="nb-NO" b="1" dirty="0" smtClean="0"/>
          </a:p>
          <a:p>
            <a:r>
              <a:rPr lang="nb-NO" sz="2000" b="1" dirty="0" smtClean="0"/>
              <a:t>KOMMUNENE</a:t>
            </a:r>
          </a:p>
          <a:p>
            <a:r>
              <a:rPr lang="nb-NO" sz="2000" dirty="0" smtClean="0"/>
              <a:t>Opptak</a:t>
            </a:r>
          </a:p>
          <a:p>
            <a:r>
              <a:rPr lang="nb-NO" sz="2000" dirty="0" smtClean="0"/>
              <a:t>Økonomi</a:t>
            </a:r>
          </a:p>
          <a:p>
            <a:r>
              <a:rPr lang="nb-NO" sz="2000" dirty="0" err="1" smtClean="0"/>
              <a:t>Und</a:t>
            </a:r>
            <a:r>
              <a:rPr lang="nb-NO" sz="2000" dirty="0" smtClean="0"/>
              <a:t>. i </a:t>
            </a:r>
            <a:r>
              <a:rPr lang="nb-NO" sz="2000" dirty="0" err="1" smtClean="0"/>
              <a:t>kult.forst</a:t>
            </a:r>
            <a:r>
              <a:rPr lang="nb-NO" sz="2000" dirty="0" smtClean="0"/>
              <a:t>./ språkstøtte + prosjektleiing, 40% stilling</a:t>
            </a:r>
          </a:p>
          <a:p>
            <a:endParaRPr lang="nb-NO" sz="2000" dirty="0" smtClean="0">
              <a:solidFill>
                <a:schemeClr val="tx1"/>
              </a:solidFill>
            </a:endParaRPr>
          </a:p>
          <a:p>
            <a:r>
              <a:rPr lang="nb-NO" sz="2000" b="1" dirty="0" smtClean="0">
                <a:solidFill>
                  <a:schemeClr val="tx1"/>
                </a:solidFill>
              </a:rPr>
              <a:t> Volda Ulstein Hareid Sande</a:t>
            </a:r>
          </a:p>
          <a:p>
            <a:endParaRPr lang="nb-NO" dirty="0"/>
          </a:p>
          <a:p>
            <a:r>
              <a:rPr lang="nb-NO" dirty="0" smtClean="0"/>
              <a:t>  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844374" y="5858971"/>
            <a:ext cx="3258065" cy="661507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smtClean="0">
                <a:solidFill>
                  <a:schemeClr val="tx1"/>
                </a:solidFill>
              </a:rPr>
              <a:t>Interkommunalt samarbeid</a:t>
            </a:r>
            <a:endParaRPr lang="nb-NO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mafos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06" y="714806"/>
            <a:ext cx="828296" cy="11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5963076" y="5570186"/>
            <a:ext cx="4467144" cy="950292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err="1">
                <a:solidFill>
                  <a:schemeClr val="bg1"/>
                </a:solidFill>
              </a:rPr>
              <a:t>IMDi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2000" b="1" dirty="0">
                <a:solidFill>
                  <a:schemeClr val="tx1"/>
                </a:solidFill>
              </a:rPr>
              <a:t>Prosjekt av nasjonal interesse</a:t>
            </a:r>
          </a:p>
        </p:txBody>
      </p:sp>
      <p:sp>
        <p:nvSpPr>
          <p:cNvPr id="9" name="Rektangel 8"/>
          <p:cNvSpPr/>
          <p:nvPr/>
        </p:nvSpPr>
        <p:spPr>
          <a:xfrm>
            <a:off x="7068878" y="511871"/>
            <a:ext cx="3549695" cy="2461988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dirty="0" smtClean="0"/>
          </a:p>
        </p:txBody>
      </p:sp>
      <p:sp>
        <p:nvSpPr>
          <p:cNvPr id="10" name="AutoShape 4" descr="https://mrfylke.no/assets/images/mrfylk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7160917" y="660491"/>
            <a:ext cx="1532792" cy="2246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solidFill>
                  <a:schemeClr val="bg1"/>
                </a:solidFill>
              </a:rPr>
              <a:t>MR FYLKE v/</a:t>
            </a:r>
          </a:p>
          <a:p>
            <a:r>
              <a:rPr lang="nb-NO" sz="2000" dirty="0" smtClean="0">
                <a:solidFill>
                  <a:schemeClr val="bg1"/>
                </a:solidFill>
              </a:rPr>
              <a:t>Herøy </a:t>
            </a:r>
            <a:r>
              <a:rPr lang="nb-NO" sz="2000" dirty="0" err="1" smtClean="0">
                <a:solidFill>
                  <a:schemeClr val="bg1"/>
                </a:solidFill>
              </a:rPr>
              <a:t>vgs</a:t>
            </a:r>
            <a:endParaRPr lang="nb-NO" sz="2000" dirty="0" smtClean="0">
              <a:solidFill>
                <a:schemeClr val="bg1"/>
              </a:solidFill>
            </a:endParaRPr>
          </a:p>
          <a:p>
            <a:endParaRPr lang="nb-NO" b="1" dirty="0">
              <a:solidFill>
                <a:schemeClr val="bg1"/>
              </a:solidFill>
            </a:endParaRPr>
          </a:p>
          <a:p>
            <a:r>
              <a:rPr lang="nb-NO" sz="2400" b="1" dirty="0" smtClean="0"/>
              <a:t>Opplæring</a:t>
            </a:r>
          </a:p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sz="2000" dirty="0" smtClean="0">
                <a:solidFill>
                  <a:schemeClr val="bg1"/>
                </a:solidFill>
              </a:rPr>
              <a:t>Programfag</a:t>
            </a:r>
          </a:p>
          <a:p>
            <a:r>
              <a:rPr lang="nb-NO" sz="2000" dirty="0" smtClean="0">
                <a:solidFill>
                  <a:schemeClr val="bg1"/>
                </a:solidFill>
              </a:rPr>
              <a:t>Fellesfag</a:t>
            </a:r>
            <a:endParaRPr lang="nb-NO" sz="2000" dirty="0">
              <a:solidFill>
                <a:schemeClr val="bg1"/>
              </a:solidFill>
            </a:endParaRPr>
          </a:p>
        </p:txBody>
      </p:sp>
      <p:pic>
        <p:nvPicPr>
          <p:cNvPr id="1032" name="Picture 8" descr="Bilderesultat for møre og romsd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437" y="727637"/>
            <a:ext cx="879089" cy="11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/>
          <p:cNvSpPr/>
          <p:nvPr/>
        </p:nvSpPr>
        <p:spPr>
          <a:xfrm>
            <a:off x="4841927" y="3426940"/>
            <a:ext cx="3006809" cy="2018271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 smtClean="0"/>
          </a:p>
          <a:p>
            <a:pPr algn="ctr"/>
            <a:endParaRPr lang="nb-NO" dirty="0"/>
          </a:p>
          <a:p>
            <a:pPr algn="ctr"/>
            <a:r>
              <a:rPr lang="nb-NO" sz="2000" b="1" dirty="0" smtClean="0">
                <a:solidFill>
                  <a:schemeClr val="bg1"/>
                </a:solidFill>
              </a:rPr>
              <a:t>NAV Møre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b="1" dirty="0" smtClean="0">
                <a:solidFill>
                  <a:schemeClr val="bg1"/>
                </a:solidFill>
              </a:rPr>
              <a:t>og Romsdal</a:t>
            </a:r>
          </a:p>
          <a:p>
            <a:pPr algn="ctr"/>
            <a:r>
              <a:rPr lang="nb-NO" sz="2000" dirty="0" smtClean="0">
                <a:solidFill>
                  <a:schemeClr val="bg1"/>
                </a:solidFill>
              </a:rPr>
              <a:t>Økonomi</a:t>
            </a:r>
          </a:p>
          <a:p>
            <a:pPr algn="ctr"/>
            <a:endParaRPr lang="nb-NO" dirty="0" smtClean="0"/>
          </a:p>
          <a:p>
            <a:pPr algn="ctr"/>
            <a:endParaRPr lang="nb-NO" dirty="0"/>
          </a:p>
        </p:txBody>
      </p:sp>
      <p:sp>
        <p:nvSpPr>
          <p:cNvPr id="30" name="Ellipse 29"/>
          <p:cNvSpPr/>
          <p:nvPr/>
        </p:nvSpPr>
        <p:spPr>
          <a:xfrm>
            <a:off x="8516982" y="3426940"/>
            <a:ext cx="2936790" cy="2018271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b="1" dirty="0" smtClean="0"/>
          </a:p>
          <a:p>
            <a:pPr algn="ctr"/>
            <a:r>
              <a:rPr lang="nb-NO" sz="2000" b="1" dirty="0" smtClean="0"/>
              <a:t>NAV-lokalt</a:t>
            </a:r>
          </a:p>
          <a:p>
            <a:pPr algn="ctr"/>
            <a:r>
              <a:rPr lang="nb-NO" sz="2000" dirty="0" smtClean="0"/>
              <a:t>Opptak</a:t>
            </a:r>
          </a:p>
          <a:p>
            <a:pPr algn="ctr"/>
            <a:r>
              <a:rPr lang="nb-NO" sz="2000" dirty="0" err="1" smtClean="0"/>
              <a:t>Livsopphald</a:t>
            </a:r>
            <a:endParaRPr lang="nb-NO" sz="2000" dirty="0" smtClean="0"/>
          </a:p>
          <a:p>
            <a:pPr algn="ctr"/>
            <a:r>
              <a:rPr lang="nb-NO" sz="2000" dirty="0" smtClean="0"/>
              <a:t>Mentormidler</a:t>
            </a:r>
          </a:p>
          <a:p>
            <a:pPr algn="ctr"/>
            <a:endParaRPr lang="nb-NO" dirty="0"/>
          </a:p>
        </p:txBody>
      </p:sp>
      <p:sp>
        <p:nvSpPr>
          <p:cNvPr id="31" name="Ellipse 30"/>
          <p:cNvSpPr/>
          <p:nvPr/>
        </p:nvSpPr>
        <p:spPr>
          <a:xfrm>
            <a:off x="205790" y="995132"/>
            <a:ext cx="1235990" cy="705760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Bedrift</a:t>
            </a:r>
            <a:endParaRPr lang="nb-NO" dirty="0"/>
          </a:p>
        </p:txBody>
      </p:sp>
      <p:sp>
        <p:nvSpPr>
          <p:cNvPr id="32" name="Ellipse 31"/>
          <p:cNvSpPr/>
          <p:nvPr/>
        </p:nvSpPr>
        <p:spPr>
          <a:xfrm>
            <a:off x="220438" y="1821939"/>
            <a:ext cx="1235990" cy="705760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Bedrift</a:t>
            </a:r>
            <a:endParaRPr lang="nb-NO" dirty="0"/>
          </a:p>
        </p:txBody>
      </p:sp>
      <p:sp>
        <p:nvSpPr>
          <p:cNvPr id="33" name="Ellipse 32"/>
          <p:cNvSpPr/>
          <p:nvPr/>
        </p:nvSpPr>
        <p:spPr>
          <a:xfrm>
            <a:off x="205790" y="2721180"/>
            <a:ext cx="1235990" cy="705760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Bedrift</a:t>
            </a:r>
            <a:endParaRPr lang="nb-NO" dirty="0"/>
          </a:p>
        </p:txBody>
      </p:sp>
      <p:sp>
        <p:nvSpPr>
          <p:cNvPr id="27" name="Pil høyre 26"/>
          <p:cNvSpPr/>
          <p:nvPr/>
        </p:nvSpPr>
        <p:spPr>
          <a:xfrm rot="11670095">
            <a:off x="1754755" y="394937"/>
            <a:ext cx="97840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Pil høyre 34"/>
          <p:cNvSpPr/>
          <p:nvPr/>
        </p:nvSpPr>
        <p:spPr>
          <a:xfrm rot="10800000">
            <a:off x="1710993" y="1116304"/>
            <a:ext cx="97840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Pil høyre 35"/>
          <p:cNvSpPr/>
          <p:nvPr/>
        </p:nvSpPr>
        <p:spPr>
          <a:xfrm rot="10800000">
            <a:off x="1730892" y="1890938"/>
            <a:ext cx="97840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Pil høyre 36"/>
          <p:cNvSpPr/>
          <p:nvPr/>
        </p:nvSpPr>
        <p:spPr>
          <a:xfrm rot="9871571">
            <a:off x="1723039" y="2660844"/>
            <a:ext cx="97840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1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Kven er </a:t>
            </a:r>
            <a:r>
              <a:rPr lang="nb-NO" b="1" dirty="0" err="1" smtClean="0"/>
              <a:t>deltakarar</a:t>
            </a:r>
            <a:r>
              <a:rPr lang="nb-NO" b="1" dirty="0" smtClean="0"/>
              <a:t>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12109"/>
            <a:ext cx="10515600" cy="3138616"/>
          </a:xfrm>
        </p:spPr>
        <p:txBody>
          <a:bodyPr>
            <a:normAutofit fontScale="25000" lnSpcReduction="20000"/>
          </a:bodyPr>
          <a:lstStyle/>
          <a:p>
            <a:r>
              <a:rPr lang="nn-NO" sz="11200" dirty="0" smtClean="0"/>
              <a:t>Innvandrarar </a:t>
            </a:r>
            <a:r>
              <a:rPr lang="nn-NO" sz="11200" dirty="0"/>
              <a:t>med opphald og som minimum har gjennomført grunnskule i heimlandet eller i </a:t>
            </a:r>
            <a:r>
              <a:rPr lang="nn-NO" sz="11200" dirty="0" smtClean="0"/>
              <a:t>Noreg</a:t>
            </a:r>
          </a:p>
          <a:p>
            <a:r>
              <a:rPr lang="nn-NO" sz="11200" dirty="0" smtClean="0"/>
              <a:t>over </a:t>
            </a:r>
            <a:r>
              <a:rPr lang="nn-NO" sz="11200" dirty="0"/>
              <a:t>eit basisnivå i norsk </a:t>
            </a:r>
            <a:r>
              <a:rPr lang="nn-NO" sz="11200" dirty="0" smtClean="0"/>
              <a:t>språk (A2+/ B1)</a:t>
            </a:r>
          </a:p>
          <a:p>
            <a:pPr marL="0" indent="0">
              <a:buNone/>
            </a:pPr>
            <a:r>
              <a:rPr lang="nn-NO" sz="11200" i="1" dirty="0" smtClean="0"/>
              <a:t>- Stor nivåskilnad mellom deltakarane </a:t>
            </a:r>
            <a:r>
              <a:rPr lang="nn-NO" sz="11200" i="1" dirty="0" err="1" smtClean="0"/>
              <a:t>mtp</a:t>
            </a:r>
            <a:r>
              <a:rPr lang="nn-NO" sz="11200" i="1" dirty="0" smtClean="0"/>
              <a:t> språk!!</a:t>
            </a:r>
            <a:endParaRPr lang="nn-NO" sz="11200" i="1" dirty="0"/>
          </a:p>
          <a:p>
            <a:r>
              <a:rPr lang="nn-NO" sz="11200" dirty="0" smtClean="0"/>
              <a:t>hovudsak menn </a:t>
            </a:r>
            <a:r>
              <a:rPr lang="nn-NO" sz="11200" dirty="0"/>
              <a:t>på 25 </a:t>
            </a:r>
            <a:r>
              <a:rPr lang="nn-NO" sz="11200" dirty="0" smtClean="0"/>
              <a:t>år</a:t>
            </a:r>
          </a:p>
          <a:p>
            <a:pPr marL="0" indent="0">
              <a:buNone/>
            </a:pPr>
            <a:r>
              <a:rPr lang="nn-NO" sz="11200" dirty="0" smtClean="0"/>
              <a:t>  og oppover</a:t>
            </a:r>
          </a:p>
          <a:p>
            <a:r>
              <a:rPr lang="nn-NO" sz="11200" dirty="0" smtClean="0"/>
              <a:t>Mange har arbeidserfaring frå</a:t>
            </a:r>
          </a:p>
          <a:p>
            <a:pPr marL="0" indent="0">
              <a:buNone/>
            </a:pPr>
            <a:r>
              <a:rPr lang="nn-NO" sz="11200" dirty="0" smtClean="0"/>
              <a:t>   heimlandet</a:t>
            </a:r>
          </a:p>
          <a:p>
            <a:r>
              <a:rPr lang="nn-NO" sz="11200" dirty="0" smtClean="0">
                <a:solidFill>
                  <a:srgbClr val="FF0000"/>
                </a:solidFill>
              </a:rPr>
              <a:t>Dei aller fleste er</a:t>
            </a:r>
          </a:p>
          <a:p>
            <a:pPr marL="0" indent="0">
              <a:buNone/>
            </a:pPr>
            <a:r>
              <a:rPr lang="nn-NO" sz="11200" dirty="0">
                <a:solidFill>
                  <a:srgbClr val="FF0000"/>
                </a:solidFill>
              </a:rPr>
              <a:t> </a:t>
            </a:r>
            <a:r>
              <a:rPr lang="nn-NO" sz="11200" dirty="0" smtClean="0">
                <a:solidFill>
                  <a:srgbClr val="FF0000"/>
                </a:solidFill>
              </a:rPr>
              <a:t>  svært motiverte!</a:t>
            </a:r>
          </a:p>
          <a:p>
            <a:endParaRPr lang="nn-NO" sz="11200" dirty="0" smtClean="0"/>
          </a:p>
          <a:p>
            <a:endParaRPr lang="nn-NO" dirty="0"/>
          </a:p>
          <a:p>
            <a:endParaRPr lang="nb-NO" dirty="0"/>
          </a:p>
          <a:p>
            <a:endParaRPr lang="nb-NO" dirty="0"/>
          </a:p>
          <a:p>
            <a:endParaRPr lang="nn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18" y="3064476"/>
            <a:ext cx="6450227" cy="3509319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20ECF342-C1C3-4E01-8E57-0A47642DB02A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0" y="5179949"/>
            <a:ext cx="801337" cy="105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1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458" y="872835"/>
            <a:ext cx="10597342" cy="1039091"/>
          </a:xfrm>
        </p:spPr>
        <p:txBody>
          <a:bodyPr>
            <a:normAutofit fontScale="90000"/>
          </a:bodyPr>
          <a:lstStyle/>
          <a:p>
            <a:r>
              <a:rPr lang="nn-NO" sz="3600" b="1" dirty="0" smtClean="0"/>
              <a:t>Kva er erfaringar frå år 1? </a:t>
            </a:r>
            <a:br>
              <a:rPr lang="nn-NO" sz="3600" b="1" dirty="0" smtClean="0"/>
            </a:br>
            <a:r>
              <a:rPr lang="nn-NO" sz="3600" b="1" dirty="0" smtClean="0"/>
              <a:t>Ønsker for år 2? </a:t>
            </a:r>
            <a:r>
              <a:rPr lang="nn-NO" sz="3600" dirty="0" smtClean="0"/>
              <a:t/>
            </a:r>
            <a:br>
              <a:rPr lang="nn-NO" sz="3600" dirty="0" smtClean="0"/>
            </a:br>
            <a:r>
              <a:rPr lang="nn-NO" sz="3600" b="1" dirty="0"/>
              <a:t/>
            </a:r>
            <a:br>
              <a:rPr lang="nn-NO" sz="3600" b="1" dirty="0"/>
            </a:br>
            <a:endParaRPr lang="nn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061556"/>
            <a:ext cx="10515600" cy="4115407"/>
          </a:xfrm>
        </p:spPr>
        <p:txBody>
          <a:bodyPr/>
          <a:lstStyle/>
          <a:p>
            <a:r>
              <a:rPr lang="nn-NO" dirty="0" smtClean="0"/>
              <a:t>Veldig godt klassemiljø! Stor grad av trivsel og godt samhald i klassen</a:t>
            </a:r>
          </a:p>
          <a:p>
            <a:r>
              <a:rPr lang="nn-NO" dirty="0" smtClean="0"/>
              <a:t>«Kjekke lærarar- vi trivst på skulen»</a:t>
            </a:r>
          </a:p>
          <a:p>
            <a:r>
              <a:rPr lang="nn-NO" dirty="0" smtClean="0"/>
              <a:t>Trengst betre struktur </a:t>
            </a:r>
            <a:r>
              <a:rPr lang="nn-NO" dirty="0" err="1" smtClean="0"/>
              <a:t>mtp</a:t>
            </a:r>
            <a:r>
              <a:rPr lang="nn-NO" dirty="0" smtClean="0"/>
              <a:t> kort/langsiktige planar- </a:t>
            </a:r>
            <a:r>
              <a:rPr lang="nn-NO" dirty="0" err="1" smtClean="0"/>
              <a:t>forutsigbarheit</a:t>
            </a:r>
            <a:r>
              <a:rPr lang="nn-NO" dirty="0" smtClean="0"/>
              <a:t>!</a:t>
            </a:r>
          </a:p>
          <a:p>
            <a:r>
              <a:rPr lang="nn-NO" dirty="0" smtClean="0"/>
              <a:t>Faste lekser, meir enn i fjor</a:t>
            </a:r>
          </a:p>
          <a:p>
            <a:r>
              <a:rPr lang="nn-NO" dirty="0" smtClean="0"/>
              <a:t>Oppfølging av at heimearbeid faktisk blir gjort</a:t>
            </a:r>
          </a:p>
          <a:p>
            <a:r>
              <a:rPr lang="nn-NO" dirty="0" smtClean="0"/>
              <a:t>Krav om at digitalt utstyr er på plass, i orden og blir brukt</a:t>
            </a:r>
          </a:p>
          <a:p>
            <a:r>
              <a:rPr lang="nn-NO" dirty="0" smtClean="0"/>
              <a:t>Gode tilrettelagte læremiddel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65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 smtClean="0"/>
              <a:t>Elevsitat: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dirty="0" smtClean="0">
                <a:solidFill>
                  <a:srgbClr val="0070C0"/>
                </a:solidFill>
              </a:rPr>
              <a:t>«Ann </a:t>
            </a:r>
            <a:r>
              <a:rPr lang="nn-NO" smtClean="0">
                <a:solidFill>
                  <a:srgbClr val="0070C0"/>
                </a:solidFill>
              </a:rPr>
              <a:t>Cesilie, snakk </a:t>
            </a:r>
            <a:r>
              <a:rPr lang="nn-NO" dirty="0">
                <a:solidFill>
                  <a:srgbClr val="0070C0"/>
                </a:solidFill>
              </a:rPr>
              <a:t>med dei nye </a:t>
            </a:r>
            <a:r>
              <a:rPr lang="nn-NO" dirty="0" err="1">
                <a:solidFill>
                  <a:srgbClr val="0070C0"/>
                </a:solidFill>
              </a:rPr>
              <a:t>lærararne</a:t>
            </a:r>
            <a:r>
              <a:rPr lang="nn-NO" dirty="0">
                <a:solidFill>
                  <a:srgbClr val="0070C0"/>
                </a:solidFill>
              </a:rPr>
              <a:t> om det med kultur for å </a:t>
            </a:r>
            <a:r>
              <a:rPr lang="nn-NO" dirty="0" smtClean="0">
                <a:solidFill>
                  <a:srgbClr val="0070C0"/>
                </a:solidFill>
              </a:rPr>
              <a:t>  krevje respekt</a:t>
            </a:r>
            <a:r>
              <a:rPr lang="nn-NO" dirty="0">
                <a:solidFill>
                  <a:srgbClr val="0070C0"/>
                </a:solidFill>
              </a:rPr>
              <a:t>, følg opp sjølv om dei er </a:t>
            </a:r>
            <a:r>
              <a:rPr lang="nn-NO" dirty="0" smtClean="0">
                <a:solidFill>
                  <a:srgbClr val="0070C0"/>
                </a:solidFill>
              </a:rPr>
              <a:t>vaksne!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0070C0"/>
                </a:solidFill>
              </a:rPr>
              <a:t>Spør </a:t>
            </a:r>
            <a:r>
              <a:rPr lang="nn-NO" dirty="0">
                <a:solidFill>
                  <a:srgbClr val="0070C0"/>
                </a:solidFill>
              </a:rPr>
              <a:t>om dei har gjort leksene, sjekk leksene, gi plan og følg opp, ikkje tenk at “dei er vaksne, og må klare dette </a:t>
            </a:r>
            <a:r>
              <a:rPr lang="nn-NO" dirty="0" smtClean="0">
                <a:solidFill>
                  <a:srgbClr val="0070C0"/>
                </a:solidFill>
              </a:rPr>
              <a:t>sjølv eller at alt er opp </a:t>
            </a:r>
            <a:r>
              <a:rPr lang="nn-NO" dirty="0">
                <a:solidFill>
                  <a:srgbClr val="0070C0"/>
                </a:solidFill>
              </a:rPr>
              <a:t>til </a:t>
            </a:r>
            <a:r>
              <a:rPr lang="nn-NO" dirty="0" smtClean="0">
                <a:solidFill>
                  <a:srgbClr val="0070C0"/>
                </a:solidFill>
              </a:rPr>
              <a:t>dei fordi dei er vaksne”</a:t>
            </a:r>
            <a:endParaRPr lang="nn-NO" b="0" dirty="0" smtClean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r>
              <a:rPr lang="nn-NO" dirty="0" smtClean="0">
                <a:solidFill>
                  <a:srgbClr val="0070C0"/>
                </a:solidFill>
              </a:rPr>
              <a:t>Alle </a:t>
            </a:r>
            <a:r>
              <a:rPr lang="nn-NO" dirty="0">
                <a:solidFill>
                  <a:srgbClr val="0070C0"/>
                </a:solidFill>
              </a:rPr>
              <a:t>i klassen bør og kan jobbe meir</a:t>
            </a:r>
            <a:r>
              <a:rPr lang="nn-NO" dirty="0" smtClean="0">
                <a:solidFill>
                  <a:srgbClr val="0070C0"/>
                </a:solidFill>
              </a:rPr>
              <a:t>,» </a:t>
            </a:r>
            <a:r>
              <a:rPr lang="nn-NO" dirty="0">
                <a:solidFill>
                  <a:srgbClr val="0070C0"/>
                </a:solidFill>
              </a:rPr>
              <a:t>seier </a:t>
            </a:r>
            <a:r>
              <a:rPr lang="nn-NO" dirty="0" smtClean="0">
                <a:solidFill>
                  <a:srgbClr val="0070C0"/>
                </a:solidFill>
              </a:rPr>
              <a:t>elev M...</a:t>
            </a:r>
          </a:p>
          <a:p>
            <a:pPr marL="0" indent="0">
              <a:buNone/>
            </a:pPr>
            <a:r>
              <a:rPr lang="nn-NO" b="0" dirty="0" smtClean="0">
                <a:effectLst/>
              </a:rPr>
              <a:t>                                                                                                      </a:t>
            </a:r>
            <a:endParaRPr lang="nn-NO" b="0" dirty="0">
              <a:effectLst/>
            </a:endParaRPr>
          </a:p>
          <a:p>
            <a:pPr marL="0" indent="0">
              <a:buNone/>
            </a:pPr>
            <a:endParaRPr lang="nn-NO" b="0" dirty="0" smtClean="0">
              <a:effectLst/>
            </a:endParaRPr>
          </a:p>
          <a:p>
            <a:pPr marL="0" indent="0">
              <a:buNone/>
            </a:pPr>
            <a:r>
              <a:rPr lang="nn-NO" dirty="0" smtClean="0"/>
              <a:t/>
            </a:r>
            <a:br>
              <a:rPr lang="nn-NO" dirty="0" smtClean="0"/>
            </a:b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89" y="3466408"/>
            <a:ext cx="2787534" cy="30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57499" y="160338"/>
            <a:ext cx="9144000" cy="4378411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sz="4900" dirty="0" smtClean="0"/>
              <a:t>Kva må vi vere obs på i førebuing og gjennomføring av undervising i ei klasse der elevane har eit anna morsmål enn undervisingsspråket?</a:t>
            </a:r>
            <a:br>
              <a:rPr lang="nn-NO" sz="4900" dirty="0" smtClean="0"/>
            </a:br>
            <a:r>
              <a:rPr lang="nn-NO" sz="4900" dirty="0" smtClean="0"/>
              <a:t/>
            </a:r>
            <a:br>
              <a:rPr lang="nn-NO" sz="4900" dirty="0" smtClean="0"/>
            </a:br>
            <a:r>
              <a:rPr lang="nn-NO" sz="4900" dirty="0" smtClean="0"/>
              <a:t/>
            </a:r>
            <a:br>
              <a:rPr lang="nn-NO" sz="4900" dirty="0" smtClean="0"/>
            </a:br>
            <a:endParaRPr lang="nn-NO" sz="4900" dirty="0"/>
          </a:p>
        </p:txBody>
      </p:sp>
      <p:sp>
        <p:nvSpPr>
          <p:cNvPr id="5" name="AutoShape 2" descr="Naturlig» språk – Språk og tekst i sosiale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/>
          </a:p>
        </p:txBody>
      </p:sp>
      <p:sp>
        <p:nvSpPr>
          <p:cNvPr id="6" name="AutoShape 4" descr="Naturlig» språk – Språk og tekst i sosiale medium"/>
          <p:cNvSpPr>
            <a:spLocks noChangeAspect="1" noChangeArrowheads="1"/>
          </p:cNvSpPr>
          <p:nvPr/>
        </p:nvSpPr>
        <p:spPr bwMode="auto">
          <a:xfrm flipH="1" flipV="1">
            <a:off x="0" y="-300038"/>
            <a:ext cx="307975" cy="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75" y="3715788"/>
            <a:ext cx="3699163" cy="26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 smtClean="0"/>
              <a:t>Refleksjonar, </a:t>
            </a:r>
            <a:r>
              <a:rPr lang="nn-NO" b="1" dirty="0" err="1" smtClean="0"/>
              <a:t>andrespråksklasserommet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n-NO" dirty="0" smtClean="0"/>
              <a:t>Kultur er også undervisings/skulekultur- vi lærer/underviser kanskje på andre måtar enn i heimlandet</a:t>
            </a:r>
          </a:p>
          <a:p>
            <a:r>
              <a:rPr lang="nn-NO" dirty="0" smtClean="0"/>
              <a:t>Forelesingsmetoden er IKKJE å </a:t>
            </a:r>
            <a:r>
              <a:rPr lang="nn-NO" dirty="0" err="1" smtClean="0"/>
              <a:t>foretrekke</a:t>
            </a:r>
            <a:r>
              <a:rPr lang="nn-NO" dirty="0" smtClean="0"/>
              <a:t> i eit </a:t>
            </a:r>
            <a:r>
              <a:rPr lang="nn-NO" dirty="0" err="1" smtClean="0"/>
              <a:t>andrespråksklasserom</a:t>
            </a:r>
            <a:r>
              <a:rPr lang="nn-NO" dirty="0" smtClean="0"/>
              <a:t>;</a:t>
            </a:r>
          </a:p>
          <a:p>
            <a:pPr marL="0" indent="0">
              <a:buNone/>
            </a:pPr>
            <a:r>
              <a:rPr lang="nn-NO" dirty="0"/>
              <a:t> </a:t>
            </a:r>
            <a:r>
              <a:rPr lang="nn-NO" dirty="0" smtClean="0"/>
              <a:t>  mest mogleg elevaktivitet, unngå lange, munnlege lærarmonologar!</a:t>
            </a:r>
          </a:p>
          <a:p>
            <a:pPr>
              <a:buFontTx/>
              <a:buChar char="-"/>
            </a:pPr>
            <a:r>
              <a:rPr lang="nn-NO" dirty="0" err="1" smtClean="0"/>
              <a:t>forutsigbare</a:t>
            </a:r>
            <a:r>
              <a:rPr lang="nn-NO" dirty="0" smtClean="0"/>
              <a:t> tema, la elevane vite og få sjansen til å førebu seg FØR timane</a:t>
            </a:r>
          </a:p>
          <a:p>
            <a:pPr>
              <a:buFontTx/>
              <a:buChar char="-"/>
            </a:pPr>
            <a:r>
              <a:rPr lang="nn-NO" dirty="0" smtClean="0"/>
              <a:t>faste lekser/ oppgåver i alle faga</a:t>
            </a:r>
          </a:p>
          <a:p>
            <a:r>
              <a:rPr lang="nn-NO" dirty="0" smtClean="0"/>
              <a:t>Korleis sikrar vi forståing når vi veit språk er eit hinder, på kort og lengre sikt?</a:t>
            </a:r>
          </a:p>
          <a:p>
            <a:r>
              <a:rPr lang="nn-NO" dirty="0" smtClean="0"/>
              <a:t>Ein må gjennomgåande ha eit «vokabularfokus» på ein annan måte enn i eit </a:t>
            </a:r>
          </a:p>
          <a:p>
            <a:pPr marL="0" indent="0">
              <a:buNone/>
            </a:pPr>
            <a:r>
              <a:rPr lang="nn-NO" dirty="0"/>
              <a:t> </a:t>
            </a:r>
            <a:r>
              <a:rPr lang="nn-NO" dirty="0" smtClean="0"/>
              <a:t>  norsk klasserom</a:t>
            </a:r>
          </a:p>
          <a:p>
            <a:r>
              <a:rPr lang="nn-NO" dirty="0" smtClean="0"/>
              <a:t>Korleis skal vi bruke norskstøtta på best mogleg måte? (</a:t>
            </a:r>
            <a:r>
              <a:rPr lang="nn-NO" dirty="0" err="1" smtClean="0"/>
              <a:t>progr.fag</a:t>
            </a:r>
            <a:r>
              <a:rPr lang="nn-NO" dirty="0" smtClean="0"/>
              <a:t>) </a:t>
            </a:r>
          </a:p>
          <a:p>
            <a:pPr marL="0" indent="0">
              <a:buNone/>
            </a:pPr>
            <a:r>
              <a:rPr lang="nn-NO" dirty="0"/>
              <a:t> </a:t>
            </a:r>
            <a:r>
              <a:rPr lang="nn-NO" dirty="0" smtClean="0"/>
              <a:t>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546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Prosjektleiars</a:t>
            </a:r>
            <a:r>
              <a:rPr lang="nb-NO" b="1" dirty="0" smtClean="0"/>
              <a:t> </a:t>
            </a:r>
            <a:r>
              <a:rPr lang="nb-NO" b="1" dirty="0" err="1" smtClean="0"/>
              <a:t>oppgåve</a:t>
            </a:r>
            <a:r>
              <a:rPr lang="nb-NO" b="1" dirty="0" smtClean="0"/>
              <a:t>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Vere </a:t>
            </a:r>
            <a:r>
              <a:rPr lang="nb-NO" dirty="0" err="1" smtClean="0"/>
              <a:t>eit</a:t>
            </a:r>
            <a:r>
              <a:rPr lang="nb-NO" dirty="0" smtClean="0"/>
              <a:t> bindeledd mellom kommunene og læreplassen (Herøy </a:t>
            </a:r>
            <a:r>
              <a:rPr lang="nb-NO" dirty="0" err="1" smtClean="0"/>
              <a:t>vgs</a:t>
            </a:r>
            <a:r>
              <a:rPr lang="nb-NO" dirty="0" smtClean="0"/>
              <a:t>)</a:t>
            </a:r>
          </a:p>
          <a:p>
            <a:r>
              <a:rPr lang="nb-NO" dirty="0" smtClean="0"/>
              <a:t>Undervise i arbeidslivsforståing/ kulturforståing (</a:t>
            </a:r>
            <a:r>
              <a:rPr lang="nb-NO" dirty="0" err="1" smtClean="0"/>
              <a:t>ma</a:t>
            </a:r>
            <a:r>
              <a:rPr lang="nb-NO" dirty="0" smtClean="0"/>
              <a:t> praksisrefleksjon)</a:t>
            </a:r>
          </a:p>
          <a:p>
            <a:r>
              <a:rPr lang="nb-NO" dirty="0" smtClean="0"/>
              <a:t>Drive styrking i norsk tett knytt til programfaga og praksisfeltet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40% stilling</a:t>
            </a:r>
          </a:p>
          <a:p>
            <a:endParaRPr lang="nb-NO" dirty="0"/>
          </a:p>
          <a:p>
            <a:r>
              <a:rPr lang="nb-NO" dirty="0" smtClean="0"/>
              <a:t>Vere </a:t>
            </a:r>
            <a:r>
              <a:rPr lang="nb-NO" dirty="0" err="1" smtClean="0"/>
              <a:t>eit</a:t>
            </a:r>
            <a:r>
              <a:rPr lang="nb-NO" dirty="0" smtClean="0"/>
              <a:t> bindeledd mellom MAFOSS og praksisplassen</a:t>
            </a:r>
          </a:p>
          <a:p>
            <a:r>
              <a:rPr lang="nb-NO" dirty="0" err="1" smtClean="0"/>
              <a:t>Lågterskel</a:t>
            </a:r>
            <a:r>
              <a:rPr lang="nb-NO" dirty="0" smtClean="0"/>
              <a:t>, kontakt med </a:t>
            </a:r>
            <a:r>
              <a:rPr lang="nb-NO" dirty="0" err="1" smtClean="0"/>
              <a:t>rettleiarane</a:t>
            </a:r>
            <a:r>
              <a:rPr lang="nb-NO" dirty="0" smtClean="0"/>
              <a:t> i bedriftene </a:t>
            </a:r>
            <a:r>
              <a:rPr lang="nb-NO" dirty="0" err="1" smtClean="0"/>
              <a:t>mtp</a:t>
            </a:r>
            <a:r>
              <a:rPr lang="nb-NO" dirty="0" smtClean="0"/>
              <a:t> </a:t>
            </a:r>
            <a:r>
              <a:rPr lang="nb-NO" dirty="0" err="1" smtClean="0"/>
              <a:t>språklege</a:t>
            </a:r>
            <a:r>
              <a:rPr lang="nb-NO" dirty="0" smtClean="0"/>
              <a:t>/kulturelle </a:t>
            </a:r>
            <a:r>
              <a:rPr lang="nb-NO" dirty="0" err="1" smtClean="0"/>
              <a:t>utfordringar</a:t>
            </a:r>
            <a:r>
              <a:rPr lang="nb-NO" dirty="0" smtClean="0"/>
              <a:t>. </a:t>
            </a:r>
            <a:r>
              <a:rPr lang="nb-NO" dirty="0" err="1" smtClean="0"/>
              <a:t>Jamnlege</a:t>
            </a:r>
            <a:r>
              <a:rPr lang="nb-NO" dirty="0" smtClean="0"/>
              <a:t> besøk i bedriftene.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40% stilling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0ECF342-C1C3-4E01-8E57-0A47642DB02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398" y="365125"/>
            <a:ext cx="801337" cy="105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6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591F61D8BA7547BC2CDD1D8FA9F62F" ma:contentTypeVersion="13" ma:contentTypeDescription="Opprett et nytt dokument." ma:contentTypeScope="" ma:versionID="e7d8e25d288e6ad7ccbf1ab36f762248">
  <xsd:schema xmlns:xsd="http://www.w3.org/2001/XMLSchema" xmlns:xs="http://www.w3.org/2001/XMLSchema" xmlns:p="http://schemas.microsoft.com/office/2006/metadata/properties" xmlns:ns3="55183b44-de29-4f39-afd7-a24e2b71067a" xmlns:ns4="471279e6-7952-49e4-b2ec-6c6dae43d660" targetNamespace="http://schemas.microsoft.com/office/2006/metadata/properties" ma:root="true" ma:fieldsID="cd2d6a7fd0cf7373a543a6abb0bfa52f" ns3:_="" ns4:_="">
    <xsd:import namespace="55183b44-de29-4f39-afd7-a24e2b71067a"/>
    <xsd:import namespace="471279e6-7952-49e4-b2ec-6c6dae43d6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83b44-de29-4f39-afd7-a24e2b710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279e6-7952-49e4-b2ec-6c6dae43d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79C6D5-8ECC-46E7-8EA6-39C082625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83b44-de29-4f39-afd7-a24e2b71067a"/>
    <ds:schemaRef ds:uri="471279e6-7952-49e4-b2ec-6c6dae43d6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D7D2EC-5E01-4B8F-9CEB-62A53DC81E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4D3D6C-AA51-4BC9-B893-1E760140A59B}">
  <ds:schemaRefs>
    <ds:schemaRef ds:uri="http://purl.org/dc/dcmitype/"/>
    <ds:schemaRef ds:uri="http://schemas.microsoft.com/office/infopath/2007/PartnerControls"/>
    <ds:schemaRef ds:uri="471279e6-7952-49e4-b2ec-6c6dae43d66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5183b44-de29-4f39-afd7-a24e2b71067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173</TotalTime>
  <Words>507</Words>
  <Application>Microsoft Office PowerPoint</Application>
  <PresentationFormat>Widescreen</PresentationFormat>
  <Paragraphs>89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Lucida Grande</vt:lpstr>
      <vt:lpstr>Verdana</vt:lpstr>
      <vt:lpstr>Office-tema</vt:lpstr>
      <vt:lpstr>                         MAFOSS               Tilrettelagt løp, Industri, 2019    </vt:lpstr>
      <vt:lpstr>PowerPoint-presentasjon</vt:lpstr>
      <vt:lpstr>Kven er deltakarar? </vt:lpstr>
      <vt:lpstr>Kva er erfaringar frå år 1?  Ønsker for år 2?   </vt:lpstr>
      <vt:lpstr>Elevsitat:</vt:lpstr>
      <vt:lpstr>             Kva må vi vere obs på i førebuing og gjennomføring av undervising i ei klasse der elevane har eit anna morsmål enn undervisingsspråket?   </vt:lpstr>
      <vt:lpstr>Refleksjonar, andrespråksklasserommet</vt:lpstr>
      <vt:lpstr>Prosjektleiars oppgåve </vt:lpstr>
    </vt:vector>
  </TitlesOfParts>
  <Company>SSIKT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MAFOSS               Tilrettelagt løp, Industri, 2019</dc:title>
  <dc:creator>Ann Cesilie Skundberg</dc:creator>
  <cp:lastModifiedBy>Kari Marie Øvrebøe</cp:lastModifiedBy>
  <cp:revision>19</cp:revision>
  <dcterms:created xsi:type="dcterms:W3CDTF">2020-08-11T09:29:39Z</dcterms:created>
  <dcterms:modified xsi:type="dcterms:W3CDTF">2022-03-18T08:01:54Z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0x0101006D591F61D8BA7547BC2CDD1D8FA9F62F</vt:lpwstr>
  </property>
</Properties>
</file>