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36" r:id="rId2"/>
  </p:sldMasterIdLst>
  <p:notesMasterIdLst>
    <p:notesMasterId r:id="rId18"/>
  </p:notesMasterIdLst>
  <p:handoutMasterIdLst>
    <p:handoutMasterId r:id="rId19"/>
  </p:handoutMasterIdLst>
  <p:sldIdLst>
    <p:sldId id="2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9" r:id="rId13"/>
    <p:sldId id="370" r:id="rId14"/>
    <p:sldId id="366" r:id="rId15"/>
    <p:sldId id="367" r:id="rId16"/>
    <p:sldId id="368" r:id="rId17"/>
  </p:sldIdLst>
  <p:sldSz cx="13004800" cy="9753600"/>
  <p:notesSz cx="9926638" cy="6797675"/>
  <p:defaultTextStyle>
    <a:defPPr>
      <a:defRPr lang="nb-NO"/>
    </a:defPPr>
    <a:lvl1pPr algn="l" defTabSz="1300163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649288" indent="-192088" algn="l" defTabSz="1300163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300163" indent="-385763" algn="l" defTabSz="1300163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949450" indent="-577850" algn="l" defTabSz="1300163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600325" indent="-771525" algn="l" defTabSz="1300163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5F8"/>
    <a:srgbClr val="D5C6C5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1" autoAdjust="0"/>
    <p:restoredTop sz="94660"/>
  </p:normalViewPr>
  <p:slideViewPr>
    <p:cSldViewPr>
      <p:cViewPr varScale="1">
        <p:scale>
          <a:sx n="61" d="100"/>
          <a:sy n="61" d="100"/>
        </p:scale>
        <p:origin x="2238" y="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/>
              <a:t>Fordeling</a:t>
            </a:r>
            <a:r>
              <a:rPr lang="en-US" sz="2800" dirty="0"/>
              <a:t> </a:t>
            </a:r>
            <a:r>
              <a:rPr lang="en-US" sz="2800" dirty="0" err="1" smtClean="0"/>
              <a:t>av</a:t>
            </a:r>
            <a:r>
              <a:rPr lang="en-US" sz="2800" dirty="0" smtClean="0"/>
              <a:t> </a:t>
            </a:r>
            <a:r>
              <a:rPr lang="en-US" sz="2800" dirty="0" err="1"/>
              <a:t>årskull</a:t>
            </a:r>
            <a:r>
              <a:rPr lang="en-US" sz="2800" dirty="0"/>
              <a:t> </a:t>
            </a:r>
            <a:r>
              <a:rPr lang="en-US" sz="2800" dirty="0" err="1"/>
              <a:t>pr</a:t>
            </a:r>
            <a:r>
              <a:rPr lang="en-US" sz="2800" dirty="0"/>
              <a:t> 1.januar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'[04231_20220228-113824.xlsx]Levendefodte'!$A$4</c:f>
              <c:strCache>
                <c:ptCount val="1"/>
                <c:pt idx="0">
                  <c:v>Fødde i Ulstein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'[04231_20220228-113824.xlsx]Levendefodte'!$B$3:$W$3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'[04231_20220228-113824.xlsx]Levendefodte'!$B$4:$W$4</c:f>
              <c:numCache>
                <c:formatCode>General</c:formatCode>
                <c:ptCount val="22"/>
                <c:pt idx="0">
                  <c:v>118</c:v>
                </c:pt>
                <c:pt idx="1">
                  <c:v>100</c:v>
                </c:pt>
                <c:pt idx="2">
                  <c:v>113</c:v>
                </c:pt>
                <c:pt idx="3">
                  <c:v>92</c:v>
                </c:pt>
                <c:pt idx="4">
                  <c:v>102</c:v>
                </c:pt>
                <c:pt idx="5" formatCode="0">
                  <c:v>113</c:v>
                </c:pt>
                <c:pt idx="6" formatCode="0">
                  <c:v>81</c:v>
                </c:pt>
                <c:pt idx="7" formatCode="0">
                  <c:v>79</c:v>
                </c:pt>
                <c:pt idx="8" formatCode="0">
                  <c:v>70</c:v>
                </c:pt>
                <c:pt idx="9" formatCode="0">
                  <c:v>103</c:v>
                </c:pt>
                <c:pt idx="10" formatCode="0">
                  <c:v>95</c:v>
                </c:pt>
                <c:pt idx="11" formatCode="0">
                  <c:v>89</c:v>
                </c:pt>
                <c:pt idx="12" formatCode="0">
                  <c:v>89</c:v>
                </c:pt>
                <c:pt idx="13" formatCode="0">
                  <c:v>88</c:v>
                </c:pt>
                <c:pt idx="14" formatCode="0">
                  <c:v>95</c:v>
                </c:pt>
                <c:pt idx="15" formatCode="0">
                  <c:v>100</c:v>
                </c:pt>
                <c:pt idx="16" formatCode="0">
                  <c:v>71</c:v>
                </c:pt>
                <c:pt idx="17" formatCode="0">
                  <c:v>106</c:v>
                </c:pt>
                <c:pt idx="18" formatCode="0">
                  <c:v>84</c:v>
                </c:pt>
                <c:pt idx="19" formatCode="0">
                  <c:v>108</c:v>
                </c:pt>
                <c:pt idx="20" formatCode="0">
                  <c:v>85</c:v>
                </c:pt>
                <c:pt idx="21" formatCode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E-4027-9DC3-CE440101B6A5}"/>
            </c:ext>
          </c:extLst>
        </c:ser>
        <c:ser>
          <c:idx val="1"/>
          <c:order val="1"/>
          <c:tx>
            <c:strRef>
              <c:f>'[04231_20220228-113824.xlsx]Levendefodte'!$A$5</c:f>
              <c:strCache>
                <c:ptCount val="1"/>
                <c:pt idx="0">
                  <c:v>Tilflytta/fråflytta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'[04231_20220228-113824.xlsx]Levendefodte'!$B$3:$W$3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'[04231_20220228-113824.xlsx]Levendefodte'!$B$5:$W$5</c:f>
              <c:numCache>
                <c:formatCode>0</c:formatCode>
                <c:ptCount val="22"/>
                <c:pt idx="0">
                  <c:v>-5</c:v>
                </c:pt>
                <c:pt idx="1">
                  <c:v>-1</c:v>
                </c:pt>
                <c:pt idx="2">
                  <c:v>19</c:v>
                </c:pt>
                <c:pt idx="3">
                  <c:v>23</c:v>
                </c:pt>
                <c:pt idx="4">
                  <c:v>31</c:v>
                </c:pt>
                <c:pt idx="5">
                  <c:v>26</c:v>
                </c:pt>
                <c:pt idx="6">
                  <c:v>31</c:v>
                </c:pt>
                <c:pt idx="7">
                  <c:v>27</c:v>
                </c:pt>
                <c:pt idx="8">
                  <c:v>35</c:v>
                </c:pt>
                <c:pt idx="9">
                  <c:v>26</c:v>
                </c:pt>
                <c:pt idx="10">
                  <c:v>18</c:v>
                </c:pt>
                <c:pt idx="11">
                  <c:v>15</c:v>
                </c:pt>
                <c:pt idx="12">
                  <c:v>16</c:v>
                </c:pt>
                <c:pt idx="13">
                  <c:v>7</c:v>
                </c:pt>
                <c:pt idx="14">
                  <c:v>6</c:v>
                </c:pt>
                <c:pt idx="15">
                  <c:v>11</c:v>
                </c:pt>
                <c:pt idx="16">
                  <c:v>8</c:v>
                </c:pt>
                <c:pt idx="17">
                  <c:v>9</c:v>
                </c:pt>
                <c:pt idx="18">
                  <c:v>-5</c:v>
                </c:pt>
                <c:pt idx="19">
                  <c:v>-4</c:v>
                </c:pt>
                <c:pt idx="20">
                  <c:v>3</c:v>
                </c:pt>
                <c:pt idx="21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AE-4027-9DC3-CE440101B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1371424"/>
        <c:axId val="611369784"/>
      </c:barChart>
      <c:catAx>
        <c:axId val="61137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1369784"/>
        <c:crosses val="autoZero"/>
        <c:auto val="1"/>
        <c:lblAlgn val="ctr"/>
        <c:lblOffset val="100"/>
        <c:noMultiLvlLbl val="0"/>
      </c:catAx>
      <c:valAx>
        <c:axId val="611369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1371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5B3D4-AD44-4489-B453-2A80E00E8726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240818FE-C78C-4998-B1ED-219D1FA87849}">
      <dgm:prSet phldrT="[Tekst]"/>
      <dgm:spPr>
        <a:solidFill>
          <a:srgbClr val="92D050"/>
        </a:solidFill>
      </dgm:spPr>
      <dgm:t>
        <a:bodyPr/>
        <a:lstStyle/>
        <a:p>
          <a:r>
            <a:rPr lang="nb-NO" dirty="0" smtClean="0"/>
            <a:t>Kvalitet i undervisninga</a:t>
          </a:r>
          <a:endParaRPr lang="nb-NO" dirty="0"/>
        </a:p>
      </dgm:t>
    </dgm:pt>
    <dgm:pt modelId="{97D43480-1C78-494F-9B61-84B891759EE3}" type="parTrans" cxnId="{67BC5B52-A74E-43A7-9899-612BE00A036B}">
      <dgm:prSet/>
      <dgm:spPr/>
      <dgm:t>
        <a:bodyPr/>
        <a:lstStyle/>
        <a:p>
          <a:endParaRPr lang="nb-NO"/>
        </a:p>
      </dgm:t>
    </dgm:pt>
    <dgm:pt modelId="{7FECF069-60FD-4AD1-B180-DED4E495752B}" type="sibTrans" cxnId="{67BC5B52-A74E-43A7-9899-612BE00A036B}">
      <dgm:prSet/>
      <dgm:spPr/>
      <dgm:t>
        <a:bodyPr/>
        <a:lstStyle/>
        <a:p>
          <a:endParaRPr lang="nb-NO"/>
        </a:p>
      </dgm:t>
    </dgm:pt>
    <dgm:pt modelId="{8C7DD9C1-EBAC-49BA-9EB0-EB224B3B4515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 err="1" smtClean="0"/>
            <a:t>Bulyst</a:t>
          </a:r>
          <a:r>
            <a:rPr lang="nb-NO" dirty="0" smtClean="0"/>
            <a:t> og attraktivitet</a:t>
          </a:r>
          <a:endParaRPr lang="nb-NO" dirty="0"/>
        </a:p>
      </dgm:t>
    </dgm:pt>
    <dgm:pt modelId="{CDD504BC-0130-4E4D-B154-F8976EAABF33}" type="parTrans" cxnId="{56DE150E-68C8-4595-9572-F50D1E605BBA}">
      <dgm:prSet/>
      <dgm:spPr/>
      <dgm:t>
        <a:bodyPr/>
        <a:lstStyle/>
        <a:p>
          <a:endParaRPr lang="nb-NO"/>
        </a:p>
      </dgm:t>
    </dgm:pt>
    <dgm:pt modelId="{6D9F24B7-2269-49F8-BF89-64C1B998B993}" type="sibTrans" cxnId="{56DE150E-68C8-4595-9572-F50D1E605BBA}">
      <dgm:prSet/>
      <dgm:spPr/>
      <dgm:t>
        <a:bodyPr/>
        <a:lstStyle/>
        <a:p>
          <a:endParaRPr lang="nb-NO"/>
        </a:p>
      </dgm:t>
    </dgm:pt>
    <dgm:pt modelId="{C132F627-97E2-4E7E-9CD6-E9C91639C1A4}">
      <dgm:prSet phldrT="[Tekst]"/>
      <dgm:spPr/>
      <dgm:t>
        <a:bodyPr/>
        <a:lstStyle/>
        <a:p>
          <a:r>
            <a:rPr lang="nb-NO" dirty="0" smtClean="0"/>
            <a:t>Kommunens økonomi</a:t>
          </a:r>
          <a:endParaRPr lang="nb-NO" dirty="0"/>
        </a:p>
      </dgm:t>
    </dgm:pt>
    <dgm:pt modelId="{904FD24F-95A7-43D4-9A10-486DAC789DDD}" type="parTrans" cxnId="{89408C77-0DE8-4B48-8234-32A07FD52C6A}">
      <dgm:prSet/>
      <dgm:spPr/>
      <dgm:t>
        <a:bodyPr/>
        <a:lstStyle/>
        <a:p>
          <a:endParaRPr lang="nb-NO"/>
        </a:p>
      </dgm:t>
    </dgm:pt>
    <dgm:pt modelId="{9BA54122-E5CD-4E76-A9DA-5865C01BFE4A}" type="sibTrans" cxnId="{89408C77-0DE8-4B48-8234-32A07FD52C6A}">
      <dgm:prSet/>
      <dgm:spPr/>
      <dgm:t>
        <a:bodyPr/>
        <a:lstStyle/>
        <a:p>
          <a:endParaRPr lang="nb-NO"/>
        </a:p>
      </dgm:t>
    </dgm:pt>
    <dgm:pt modelId="{40E53235-3412-4E1E-980F-DC88280F2DF2}" type="pres">
      <dgm:prSet presAssocID="{2D25B3D4-AD44-4489-B453-2A80E00E8726}" presName="compositeShape" presStyleCnt="0">
        <dgm:presLayoutVars>
          <dgm:chMax val="7"/>
          <dgm:dir/>
          <dgm:resizeHandles val="exact"/>
        </dgm:presLayoutVars>
      </dgm:prSet>
      <dgm:spPr/>
    </dgm:pt>
    <dgm:pt modelId="{33F63BDB-BE4F-4DAA-A1DF-5A0E848473DF}" type="pres">
      <dgm:prSet presAssocID="{2D25B3D4-AD44-4489-B453-2A80E00E8726}" presName="wedge1" presStyleLbl="node1" presStyleIdx="0" presStyleCnt="3" custLinFactNeighborX="-5765" custLinFactNeighborY="1223"/>
      <dgm:spPr/>
      <dgm:t>
        <a:bodyPr/>
        <a:lstStyle/>
        <a:p>
          <a:endParaRPr lang="nb-NO"/>
        </a:p>
      </dgm:t>
    </dgm:pt>
    <dgm:pt modelId="{A854F13C-91DD-4CC5-AA34-B9823E25046E}" type="pres">
      <dgm:prSet presAssocID="{2D25B3D4-AD44-4489-B453-2A80E00E872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E691BC9-DC21-46DB-89C3-E8A9C1D06C73}" type="pres">
      <dgm:prSet presAssocID="{2D25B3D4-AD44-4489-B453-2A80E00E8726}" presName="wedge2" presStyleLbl="node1" presStyleIdx="1" presStyleCnt="3" custLinFactNeighborX="-699" custLinFactNeighborY="-1921"/>
      <dgm:spPr/>
      <dgm:t>
        <a:bodyPr/>
        <a:lstStyle/>
        <a:p>
          <a:endParaRPr lang="nb-NO"/>
        </a:p>
      </dgm:t>
    </dgm:pt>
    <dgm:pt modelId="{ADCFA645-CEDA-46CD-99E1-9C2A0D5119A3}" type="pres">
      <dgm:prSet presAssocID="{2D25B3D4-AD44-4489-B453-2A80E00E872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5B18AC6-AE38-4798-904A-6A751556ABEA}" type="pres">
      <dgm:prSet presAssocID="{2D25B3D4-AD44-4489-B453-2A80E00E8726}" presName="wedge3" presStyleLbl="node1" presStyleIdx="2" presStyleCnt="3" custLinFactNeighborX="-699" custLinFactNeighborY="-1747"/>
      <dgm:spPr/>
      <dgm:t>
        <a:bodyPr/>
        <a:lstStyle/>
        <a:p>
          <a:endParaRPr lang="nb-NO"/>
        </a:p>
      </dgm:t>
    </dgm:pt>
    <dgm:pt modelId="{F1985DFF-11CD-4091-8781-A079A42C069C}" type="pres">
      <dgm:prSet presAssocID="{2D25B3D4-AD44-4489-B453-2A80E00E872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33BF956-A935-460A-9BC2-02911F229465}" type="presOf" srcId="{8C7DD9C1-EBAC-49BA-9EB0-EB224B3B4515}" destId="{ADCFA645-CEDA-46CD-99E1-9C2A0D5119A3}" srcOrd="1" destOrd="0" presId="urn:microsoft.com/office/officeart/2005/8/layout/chart3"/>
    <dgm:cxn modelId="{67BC5B52-A74E-43A7-9899-612BE00A036B}" srcId="{2D25B3D4-AD44-4489-B453-2A80E00E8726}" destId="{240818FE-C78C-4998-B1ED-219D1FA87849}" srcOrd="0" destOrd="0" parTransId="{97D43480-1C78-494F-9B61-84B891759EE3}" sibTransId="{7FECF069-60FD-4AD1-B180-DED4E495752B}"/>
    <dgm:cxn modelId="{1D13E406-28BE-48F0-82E3-ED8AAF526600}" type="presOf" srcId="{240818FE-C78C-4998-B1ED-219D1FA87849}" destId="{A854F13C-91DD-4CC5-AA34-B9823E25046E}" srcOrd="1" destOrd="0" presId="urn:microsoft.com/office/officeart/2005/8/layout/chart3"/>
    <dgm:cxn modelId="{4C3ECA09-5962-4F60-9062-69A1C75F8F29}" type="presOf" srcId="{8C7DD9C1-EBAC-49BA-9EB0-EB224B3B4515}" destId="{4E691BC9-DC21-46DB-89C3-E8A9C1D06C73}" srcOrd="0" destOrd="0" presId="urn:microsoft.com/office/officeart/2005/8/layout/chart3"/>
    <dgm:cxn modelId="{5038C89D-9060-4AB0-B7CB-1127C2CEF9BD}" type="presOf" srcId="{C132F627-97E2-4E7E-9CD6-E9C91639C1A4}" destId="{F1985DFF-11CD-4091-8781-A079A42C069C}" srcOrd="1" destOrd="0" presId="urn:microsoft.com/office/officeart/2005/8/layout/chart3"/>
    <dgm:cxn modelId="{E8067BDB-7612-4A3D-A823-0BF6EB871DD5}" type="presOf" srcId="{C132F627-97E2-4E7E-9CD6-E9C91639C1A4}" destId="{E5B18AC6-AE38-4798-904A-6A751556ABEA}" srcOrd="0" destOrd="0" presId="urn:microsoft.com/office/officeart/2005/8/layout/chart3"/>
    <dgm:cxn modelId="{56DE150E-68C8-4595-9572-F50D1E605BBA}" srcId="{2D25B3D4-AD44-4489-B453-2A80E00E8726}" destId="{8C7DD9C1-EBAC-49BA-9EB0-EB224B3B4515}" srcOrd="1" destOrd="0" parTransId="{CDD504BC-0130-4E4D-B154-F8976EAABF33}" sibTransId="{6D9F24B7-2269-49F8-BF89-64C1B998B993}"/>
    <dgm:cxn modelId="{89408C77-0DE8-4B48-8234-32A07FD52C6A}" srcId="{2D25B3D4-AD44-4489-B453-2A80E00E8726}" destId="{C132F627-97E2-4E7E-9CD6-E9C91639C1A4}" srcOrd="2" destOrd="0" parTransId="{904FD24F-95A7-43D4-9A10-486DAC789DDD}" sibTransId="{9BA54122-E5CD-4E76-A9DA-5865C01BFE4A}"/>
    <dgm:cxn modelId="{B20205EB-2679-48FF-BABC-A408E0EBA375}" type="presOf" srcId="{240818FE-C78C-4998-B1ED-219D1FA87849}" destId="{33F63BDB-BE4F-4DAA-A1DF-5A0E848473DF}" srcOrd="0" destOrd="0" presId="urn:microsoft.com/office/officeart/2005/8/layout/chart3"/>
    <dgm:cxn modelId="{56FB68CF-4DDC-4242-B897-F385641686B3}" type="presOf" srcId="{2D25B3D4-AD44-4489-B453-2A80E00E8726}" destId="{40E53235-3412-4E1E-980F-DC88280F2DF2}" srcOrd="0" destOrd="0" presId="urn:microsoft.com/office/officeart/2005/8/layout/chart3"/>
    <dgm:cxn modelId="{99B38313-D480-4E13-96B7-DF7A28135E05}" type="presParOf" srcId="{40E53235-3412-4E1E-980F-DC88280F2DF2}" destId="{33F63BDB-BE4F-4DAA-A1DF-5A0E848473DF}" srcOrd="0" destOrd="0" presId="urn:microsoft.com/office/officeart/2005/8/layout/chart3"/>
    <dgm:cxn modelId="{5A71F3E6-9B27-4C6A-BD9D-69D87BA18487}" type="presParOf" srcId="{40E53235-3412-4E1E-980F-DC88280F2DF2}" destId="{A854F13C-91DD-4CC5-AA34-B9823E25046E}" srcOrd="1" destOrd="0" presId="urn:microsoft.com/office/officeart/2005/8/layout/chart3"/>
    <dgm:cxn modelId="{5E65B4E8-05ED-4AF8-BD8E-F0869FE41FDA}" type="presParOf" srcId="{40E53235-3412-4E1E-980F-DC88280F2DF2}" destId="{4E691BC9-DC21-46DB-89C3-E8A9C1D06C73}" srcOrd="2" destOrd="0" presId="urn:microsoft.com/office/officeart/2005/8/layout/chart3"/>
    <dgm:cxn modelId="{BFD844DC-2FF1-4A99-9178-28EC0AE897D2}" type="presParOf" srcId="{40E53235-3412-4E1E-980F-DC88280F2DF2}" destId="{ADCFA645-CEDA-46CD-99E1-9C2A0D5119A3}" srcOrd="3" destOrd="0" presId="urn:microsoft.com/office/officeart/2005/8/layout/chart3"/>
    <dgm:cxn modelId="{A37612FD-6287-4F82-841B-22CE38A74F29}" type="presParOf" srcId="{40E53235-3412-4E1E-980F-DC88280F2DF2}" destId="{E5B18AC6-AE38-4798-904A-6A751556ABEA}" srcOrd="4" destOrd="0" presId="urn:microsoft.com/office/officeart/2005/8/layout/chart3"/>
    <dgm:cxn modelId="{255CFF2C-59CF-469B-939F-6A68B397FBE8}" type="presParOf" srcId="{40E53235-3412-4E1E-980F-DC88280F2DF2}" destId="{F1985DFF-11CD-4091-8781-A079A42C069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63BDB-BE4F-4DAA-A1DF-5A0E848473DF}">
      <dsp:nvSpPr>
        <dsp:cNvPr id="0" name=""/>
        <dsp:cNvSpPr/>
      </dsp:nvSpPr>
      <dsp:spPr>
        <a:xfrm>
          <a:off x="1761309" y="482542"/>
          <a:ext cx="5211762" cy="5211762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Kvalitet i undervisninga</a:t>
          </a:r>
          <a:endParaRPr lang="nb-NO" sz="2300" kern="1200" dirty="0"/>
        </a:p>
      </dsp:txBody>
      <dsp:txXfrm>
        <a:off x="4594894" y="1444236"/>
        <a:ext cx="1768276" cy="1737254"/>
      </dsp:txXfrm>
    </dsp:sp>
    <dsp:sp modelId="{4E691BC9-DC21-46DB-89C3-E8A9C1D06C73}">
      <dsp:nvSpPr>
        <dsp:cNvPr id="0" name=""/>
        <dsp:cNvSpPr/>
      </dsp:nvSpPr>
      <dsp:spPr>
        <a:xfrm>
          <a:off x="1756683" y="473796"/>
          <a:ext cx="5211762" cy="5211762"/>
        </a:xfrm>
        <a:prstGeom prst="pie">
          <a:avLst>
            <a:gd name="adj1" fmla="val 1800000"/>
            <a:gd name="adj2" fmla="val 90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err="1" smtClean="0"/>
            <a:t>Bulyst</a:t>
          </a:r>
          <a:r>
            <a:rPr lang="nb-NO" sz="2300" kern="1200" dirty="0" smtClean="0"/>
            <a:t> og attraktivitet</a:t>
          </a:r>
          <a:endParaRPr lang="nb-NO" sz="2300" kern="1200" dirty="0"/>
        </a:p>
      </dsp:txBody>
      <dsp:txXfrm>
        <a:off x="3183713" y="3762170"/>
        <a:ext cx="2357702" cy="1613164"/>
      </dsp:txXfrm>
    </dsp:sp>
    <dsp:sp modelId="{E5B18AC6-AE38-4798-904A-6A751556ABEA}">
      <dsp:nvSpPr>
        <dsp:cNvPr id="0" name=""/>
        <dsp:cNvSpPr/>
      </dsp:nvSpPr>
      <dsp:spPr>
        <a:xfrm>
          <a:off x="1756683" y="482864"/>
          <a:ext cx="5211762" cy="521176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Kommunens økonomi</a:t>
          </a:r>
          <a:endParaRPr lang="nb-NO" sz="2300" kern="1200" dirty="0"/>
        </a:p>
      </dsp:txBody>
      <dsp:txXfrm>
        <a:off x="2315086" y="1506603"/>
        <a:ext cx="1768276" cy="173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05" cy="3393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 defTabSz="132412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623322" y="0"/>
            <a:ext cx="4301704" cy="3393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 defTabSz="132412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90AA41-8A86-4249-9CDB-1CDE3A7B1A75}" type="datetimeFigureOut">
              <a:rPr lang="nn-NO"/>
              <a:pPr>
                <a:defRPr/>
              </a:pPr>
              <a:t>01.03.2022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456736"/>
            <a:ext cx="4301705" cy="3393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 defTabSz="132412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623322" y="6456736"/>
            <a:ext cx="4301704" cy="339315"/>
          </a:xfrm>
          <a:prstGeom prst="rect">
            <a:avLst/>
          </a:prstGeom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8CEC73-9FEE-4D46-9BF5-B65887E439BD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05" cy="3393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 defTabSz="132412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22" y="0"/>
            <a:ext cx="4301704" cy="3393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 defTabSz="132412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DB9B07-8C47-4052-918C-0BC1D4C8DA1D}" type="datetimeFigureOut">
              <a:rPr lang="nb-NO"/>
              <a:pPr>
                <a:defRPr/>
              </a:pPr>
              <a:t>01.03.2022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6" y="3229180"/>
            <a:ext cx="7940988" cy="3058710"/>
          </a:xfrm>
          <a:prstGeom prst="rect">
            <a:avLst/>
          </a:prstGeom>
        </p:spPr>
        <p:txBody>
          <a:bodyPr vert="horz" lIns="93104" tIns="46552" rIns="93104" bIns="4655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736"/>
            <a:ext cx="4301705" cy="3393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 defTabSz="132412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22" y="6456736"/>
            <a:ext cx="4301704" cy="339315"/>
          </a:xfrm>
          <a:prstGeom prst="rect">
            <a:avLst/>
          </a:prstGeom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11F2DE-49E7-4C8C-A942-A05747DE54C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3001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13001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13001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13001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13001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Velkomen til Ulstein og Ulsteinvik. Det er alltid kjekt å kunne ta imot nye og positive mennesker og få vise fram kommuna vår som vi er so stolte av. Eg håper at besøket vert minneverdig og at det fristar å kome tilbake ved ei seinare anledning. Eg skal gi dokke ei lita innføring i Ulstein kommune slik at dokke kan få eit lite innblikk i kven vi er og kva vi har å by på.</a:t>
            </a:r>
          </a:p>
          <a:p>
            <a:r>
              <a:rPr lang="nb-NO" altLang="nb-NO" smtClean="0"/>
              <a:t>Ulstein kommune ligg på øya Hareidlandet som vi deler broderlig med vår gode nabo Hareid. Vi har pr i dag ca 8400 innbyggarar, og ventar i spenning på kvar folketalsteljing. Spesielt i desse tider er dette ekstra spennande. </a:t>
            </a:r>
          </a:p>
        </p:txBody>
      </p:sp>
      <p:sp>
        <p:nvSpPr>
          <p:cNvPr id="1024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DDA89F-A108-4FF8-92E2-A88E183168EC}" type="slidenum">
              <a:rPr lang="nb-NO" altLang="nb-NO" smtClean="0"/>
              <a:pPr/>
              <a:t>1</a:t>
            </a:fld>
            <a:endParaRPr lang="nb-NO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3"/>
          <p:cNvSpPr txBox="1">
            <a:spLocks/>
          </p:cNvSpPr>
          <p:nvPr userDrawn="1"/>
        </p:nvSpPr>
        <p:spPr>
          <a:xfrm>
            <a:off x="9609138" y="484188"/>
            <a:ext cx="3035300" cy="519112"/>
          </a:xfrm>
          <a:prstGeom prst="rect">
            <a:avLst/>
          </a:prstGeom>
        </p:spPr>
        <p:txBody>
          <a:bodyPr lIns="130046" tIns="65023" rIns="130046" bIns="65023" anchor="ctr"/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nb-NO" altLang="nb-NO" sz="800" b="1" smtClean="0">
                <a:latin typeface="Arial" panose="020B0604020202020204" pitchFamily="34" charset="0"/>
              </a:rPr>
              <a:t>SIDE </a:t>
            </a:r>
            <a:fld id="{4AA3A011-E4CF-470E-BC41-92BCC6FC5946}" type="slidenum">
              <a:rPr lang="nb-NO" altLang="nb-NO" sz="800" b="1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nb-NO" altLang="nb-NO" sz="800" b="1" smtClean="0">
              <a:latin typeface="Arial" panose="020B0604020202020204" pitchFamily="34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11325225" y="484188"/>
            <a:ext cx="1298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nb-NO" sz="800" b="1" smtClean="0">
                <a:latin typeface="Arial" charset="0"/>
                <a:cs typeface="Arial" charset="0"/>
              </a:rPr>
              <a:t>© ULSTEIN KOMMUNE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133330" y="6799996"/>
            <a:ext cx="11089877" cy="288825"/>
          </a:xfrm>
          <a:prstGeom prst="rect">
            <a:avLst/>
          </a:prstGeom>
        </p:spPr>
        <p:txBody>
          <a:bodyPr/>
          <a:lstStyle>
            <a:lvl1pPr>
              <a:buNone/>
              <a:defRPr sz="1400" b="1" spc="4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 b="1">
                <a:latin typeface="Arial" pitchFamily="34" charset="0"/>
                <a:cs typeface="Arial" pitchFamily="34" charset="0"/>
              </a:defRPr>
            </a:lvl2pPr>
            <a:lvl3pPr>
              <a:defRPr sz="1400" b="1">
                <a:latin typeface="Arial" pitchFamily="34" charset="0"/>
                <a:cs typeface="Arial" pitchFamily="34" charset="0"/>
              </a:defRPr>
            </a:lvl3pPr>
            <a:lvl4pPr>
              <a:defRPr sz="1400" b="1">
                <a:latin typeface="Arial" pitchFamily="34" charset="0"/>
                <a:cs typeface="Arial" pitchFamily="34" charset="0"/>
              </a:defRPr>
            </a:lvl4pPr>
            <a:lvl5pPr>
              <a:defRPr sz="1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133330" y="6359001"/>
            <a:ext cx="11129710" cy="390008"/>
          </a:xfrm>
          <a:prstGeom prst="rect">
            <a:avLst/>
          </a:prstGeom>
        </p:spPr>
        <p:txBody>
          <a:bodyPr/>
          <a:lstStyle>
            <a:lvl1pPr>
              <a:buNone/>
              <a:defRPr sz="2400" spc="5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122820" y="4332266"/>
            <a:ext cx="2160587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 spc="10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800" y="3055580"/>
            <a:ext cx="1105408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978" y="3745693"/>
            <a:ext cx="11088054" cy="58657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1" spc="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683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D4FE-9770-4A35-86B3-AB91433B7142}" type="datetimeFigureOut">
              <a:rPr lang="nn-NO" smtClean="0"/>
              <a:t>01.03.2022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90BD-0291-44F3-B3ED-7C227A47D01A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6324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0240" y="5434936"/>
            <a:ext cx="11379200" cy="2090702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4DB131-7FD3-4715-8ADB-FE3FF9282EEA}" type="datetime1">
              <a:rPr lang="nb-NO" smtClean="0"/>
              <a:pPr/>
              <a:t>01.03.2022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443307" y="9040144"/>
            <a:ext cx="4118187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00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 smtClean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5085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4267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D6EFE3-312D-44A7-ACAD-1934B9F084E5}" type="datetime1">
              <a:rPr lang="nb-NO" smtClean="0"/>
              <a:pPr/>
              <a:t>01.03.2022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443307" y="9040144"/>
            <a:ext cx="4118187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861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50240" y="2275842"/>
            <a:ext cx="5743787" cy="6436925"/>
          </a:xfrm>
          <a:prstGeom prst="rect">
            <a:avLst/>
          </a:prstGeom>
        </p:spPr>
        <p:txBody>
          <a:bodyPr/>
          <a:lstStyle>
            <a:lvl1pPr>
              <a:defRPr sz="298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10773" y="2275842"/>
            <a:ext cx="5743787" cy="6436925"/>
          </a:xfrm>
          <a:prstGeom prst="rect">
            <a:avLst/>
          </a:prstGeom>
        </p:spPr>
        <p:txBody>
          <a:bodyPr/>
          <a:lstStyle>
            <a:lvl1pPr>
              <a:defRPr sz="298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256402-5E16-4B9F-A021-FE76FFBA5D67}" type="datetime1">
              <a:rPr lang="nb-NO" smtClean="0"/>
              <a:pPr/>
              <a:t>01.03.2022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443307" y="9040144"/>
            <a:ext cx="4118187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356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/>
          <a:lstStyle/>
          <a:p>
            <a:fld id="{5D416624-817F-4A15-8509-35797D91A463}" type="datetime1">
              <a:rPr lang="nb-NO" smtClean="0"/>
              <a:t>01.03.2022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443307" y="9040144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981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/>
          <a:lstStyle/>
          <a:p>
            <a:fld id="{3AB2E874-43DF-47C3-9C63-DF7CFE234EB3}" type="datetime1">
              <a:rPr lang="nb-NO" smtClean="0"/>
              <a:t>01.03.2022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443307" y="9040144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72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/>
          <a:lstStyle/>
          <a:p>
            <a:fld id="{754A7998-64AB-4996-85E0-26C0B09D414E}" type="datetime1">
              <a:rPr lang="nb-NO" smtClean="0"/>
              <a:t>01.03.2022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443307" y="9040144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982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5" cy="8324427"/>
          </a:xfrm>
          <a:prstGeom prst="rect">
            <a:avLst/>
          </a:prstGeo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241" y="2041033"/>
            <a:ext cx="4278490" cy="6671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/>
          <a:lstStyle/>
          <a:p>
            <a:fld id="{8A9111EC-B6B6-43EB-BE26-3AC95B5FE858}" type="datetime1">
              <a:rPr lang="nb-NO" smtClean="0"/>
              <a:t>01.03.2022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443307" y="9040144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137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031" y="6827520"/>
            <a:ext cx="7802880" cy="806027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031" y="871502"/>
            <a:ext cx="7802880" cy="585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031" y="7633547"/>
            <a:ext cx="7802880" cy="1144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/>
          <a:lstStyle/>
          <a:p>
            <a:fld id="{EBA7F44E-0478-40D4-80AB-FA1C169A6ACE}" type="datetime1">
              <a:rPr lang="nb-NO" smtClean="0"/>
              <a:t>01.03.2022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443307" y="9040144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28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følgeside_net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30016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3"/>
          <p:cNvSpPr txBox="1">
            <a:spLocks/>
          </p:cNvSpPr>
          <p:nvPr userDrawn="1"/>
        </p:nvSpPr>
        <p:spPr>
          <a:xfrm>
            <a:off x="9609138" y="484188"/>
            <a:ext cx="3035300" cy="519112"/>
          </a:xfrm>
          <a:prstGeom prst="rect">
            <a:avLst/>
          </a:prstGeom>
        </p:spPr>
        <p:txBody>
          <a:bodyPr lIns="130046" tIns="65023" rIns="130046" bIns="65023" anchor="ctr"/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nb-NO" altLang="nb-NO" sz="800" b="1" smtClean="0">
                <a:latin typeface="Arial" panose="020B0604020202020204" pitchFamily="34" charset="0"/>
              </a:rPr>
              <a:t>SIDE </a:t>
            </a:r>
            <a:fld id="{E5BD28DB-18A5-48AA-8919-F1ACD7EFE701}" type="slidenum">
              <a:rPr lang="nb-NO" altLang="nb-NO" sz="800" b="1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nb-NO" altLang="nb-NO" sz="800" b="1" smtClean="0">
              <a:latin typeface="Arial" panose="020B0604020202020204" pitchFamily="34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11325225" y="484188"/>
            <a:ext cx="1298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nb-NO" sz="800" b="1" smtClean="0">
                <a:latin typeface="Arial" charset="0"/>
                <a:cs typeface="Arial" charset="0"/>
              </a:rPr>
              <a:t>© ULSTEIN KOMMUNE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651600" y="2275200"/>
            <a:ext cx="11703600" cy="6436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57605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240" y="1544322"/>
            <a:ext cx="11704320" cy="71684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/>
          <a:lstStyle/>
          <a:p>
            <a:fld id="{DD226239-0B9F-43F4-9676-BCE2D827CAC5}" type="datetime1">
              <a:rPr lang="nb-NO" smtClean="0"/>
              <a:t>01.03.2022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443307" y="9040144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053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32216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3221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/>
          <a:lstStyle/>
          <a:p>
            <a:fld id="{5C1956BB-FCB8-46D9-9D0D-DBD3759DB113}" type="datetime1">
              <a:rPr lang="nb-NO" smtClean="0"/>
              <a:t>01.03.2022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443307" y="9040144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0149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90" y="9870"/>
            <a:ext cx="141962" cy="97536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70"/>
            <a:ext cx="141962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7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følgeside_net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30016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3"/>
          <p:cNvSpPr txBox="1">
            <a:spLocks/>
          </p:cNvSpPr>
          <p:nvPr userDrawn="1"/>
        </p:nvSpPr>
        <p:spPr>
          <a:xfrm>
            <a:off x="9609138" y="484188"/>
            <a:ext cx="3035300" cy="519112"/>
          </a:xfrm>
          <a:prstGeom prst="rect">
            <a:avLst/>
          </a:prstGeom>
        </p:spPr>
        <p:txBody>
          <a:bodyPr lIns="130046" tIns="65023" rIns="130046" bIns="65023" anchor="ctr"/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nb-NO" altLang="nb-NO" sz="800" b="1" smtClean="0">
                <a:latin typeface="Arial" panose="020B0604020202020204" pitchFamily="34" charset="0"/>
              </a:rPr>
              <a:t>SIDE </a:t>
            </a:r>
            <a:fld id="{67498573-B2CF-428F-A2B5-41DC21147E5C}" type="slidenum">
              <a:rPr lang="nb-NO" altLang="nb-NO" sz="800" b="1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nb-NO" altLang="nb-NO" sz="800" b="1" smtClean="0">
              <a:latin typeface="Arial" panose="020B0604020202020204" pitchFamily="34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11325225" y="484188"/>
            <a:ext cx="1298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nb-NO" sz="800" b="1" smtClean="0">
                <a:latin typeface="Arial" charset="0"/>
                <a:cs typeface="Arial" charset="0"/>
              </a:rPr>
              <a:t>© ULSTEIN KOMMUNE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51600" y="2275200"/>
            <a:ext cx="11703600" cy="6436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9774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 - to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følgeside_net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30016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3"/>
          <p:cNvSpPr txBox="1">
            <a:spLocks/>
          </p:cNvSpPr>
          <p:nvPr userDrawn="1"/>
        </p:nvSpPr>
        <p:spPr>
          <a:xfrm>
            <a:off x="9609138" y="484188"/>
            <a:ext cx="3035300" cy="519112"/>
          </a:xfrm>
          <a:prstGeom prst="rect">
            <a:avLst/>
          </a:prstGeom>
        </p:spPr>
        <p:txBody>
          <a:bodyPr lIns="130046" tIns="65023" rIns="130046" bIns="65023" anchor="ctr"/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nb-NO" altLang="nb-NO" sz="800" b="1" smtClean="0">
                <a:latin typeface="Arial" panose="020B0604020202020204" pitchFamily="34" charset="0"/>
              </a:rPr>
              <a:t>SIDE </a:t>
            </a:r>
            <a:fld id="{30E4E192-3292-4A2B-9D51-3CBD70BA6626}" type="slidenum">
              <a:rPr lang="nb-NO" altLang="nb-NO" sz="800" b="1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nb-NO" altLang="nb-NO" sz="800" b="1" smtClean="0">
              <a:latin typeface="Arial" panose="020B0604020202020204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11325225" y="484188"/>
            <a:ext cx="1298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nb-NO" sz="800" b="1" smtClean="0">
                <a:latin typeface="Arial" charset="0"/>
                <a:cs typeface="Arial" charset="0"/>
              </a:rPr>
              <a:t>© ULSTEIN KOMMUNE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51600" y="2275200"/>
            <a:ext cx="5774400" cy="6436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6577200" y="2275200"/>
            <a:ext cx="5774400" cy="6436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2475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_følgeside_net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30016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3"/>
          <p:cNvSpPr txBox="1">
            <a:spLocks/>
          </p:cNvSpPr>
          <p:nvPr userDrawn="1"/>
        </p:nvSpPr>
        <p:spPr>
          <a:xfrm>
            <a:off x="9609138" y="484188"/>
            <a:ext cx="3035300" cy="519112"/>
          </a:xfrm>
          <a:prstGeom prst="rect">
            <a:avLst/>
          </a:prstGeom>
        </p:spPr>
        <p:txBody>
          <a:bodyPr lIns="130046" tIns="65023" rIns="130046" bIns="65023" anchor="ctr"/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nb-NO" altLang="nb-NO" sz="800" b="1" smtClean="0">
                <a:latin typeface="Arial" panose="020B0604020202020204" pitchFamily="34" charset="0"/>
              </a:rPr>
              <a:t>SIDE </a:t>
            </a:r>
            <a:fld id="{4B2DF38F-F12A-4665-BAF3-4B2432EEE7FD}" type="slidenum">
              <a:rPr lang="nb-NO" altLang="nb-NO" sz="800" b="1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nb-NO" altLang="nb-NO" sz="800" b="1" smtClean="0">
              <a:latin typeface="Arial" panose="020B0604020202020204" pitchFamily="34" charset="0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11325225" y="484188"/>
            <a:ext cx="1298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nb-NO" sz="800" b="1" smtClean="0">
                <a:latin typeface="Arial" charset="0"/>
                <a:cs typeface="Arial" charset="0"/>
              </a:rPr>
              <a:t>© ULSTEIN KOMMUNE</a:t>
            </a:r>
          </a:p>
        </p:txBody>
      </p:sp>
    </p:spTree>
    <p:extLst>
      <p:ext uri="{BB962C8B-B14F-4D97-AF65-F5344CB8AC3E}">
        <p14:creationId xmlns:p14="http://schemas.microsoft.com/office/powerpoint/2010/main" val="55609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3366-8359-4EB2-A942-24D72D81FE3E}" type="datetimeFigureOut">
              <a:rPr lang="nn-NO" smtClean="0"/>
              <a:t>01.03.2022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4B3F-2F56-4D21-B4EA-7A530FE2BC1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6266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venstre og innhold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744489" y="1846949"/>
            <a:ext cx="3372095" cy="67357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720000" anchor="t" anchorCtr="1">
            <a:noAutofit/>
          </a:bodyPr>
          <a:lstStyle>
            <a:lvl1pPr marL="0" indent="0">
              <a:buNone/>
              <a:defRPr sz="13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6401-5F2C-4CEF-8A8B-3536EBA9E696}" type="datetime1">
              <a:rPr lang="nb-NO" smtClean="0"/>
              <a:t>01.03.2022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F154-A7BA-4273-A0F2-522933EAE82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20209" y="1846946"/>
            <a:ext cx="7663852" cy="70721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2104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D4FE-9770-4A35-86B3-AB91433B7142}" type="datetimeFigureOut">
              <a:rPr lang="nn-NO" smtClean="0"/>
              <a:t>01.03.2022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90BD-0291-44F3-B3ED-7C227A47D01A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5048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PPT_grå_framsideny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30016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8"/>
          <p:cNvSpPr txBox="1">
            <a:spLocks noChangeArrowheads="1"/>
          </p:cNvSpPr>
          <p:nvPr/>
        </p:nvSpPr>
        <p:spPr bwMode="auto">
          <a:xfrm>
            <a:off x="11325225" y="484188"/>
            <a:ext cx="1298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300163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nb-NO" sz="800" b="1" smtClean="0">
                <a:latin typeface="Arial" charset="0"/>
                <a:cs typeface="Arial" charset="0"/>
              </a:rPr>
              <a:t>© ULSTEIN KOMMUNE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52" r:id="rId6"/>
    <p:sldLayoutId id="2147483954" r:id="rId7"/>
    <p:sldLayoutId id="2147483955" r:id="rId8"/>
    <p:sldLayoutId id="2147483956" r:id="rId9"/>
    <p:sldLayoutId id="2147483957" r:id="rId10"/>
  </p:sldLayoutIdLst>
  <p:timing>
    <p:tnLst>
      <p:par>
        <p:cTn id="1" dur="indefinite" restart="never" nodeType="tmRoot"/>
      </p:par>
    </p:tnLst>
  </p:timing>
  <p:txStyles>
    <p:titleStyle>
      <a:lvl1pPr algn="ctr" defTabSz="130016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2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4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6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8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04813" algn="l" defTabSz="1300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013" indent="-323850" algn="l" defTabSz="1300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888" indent="-323850" algn="l" defTabSz="1300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63" indent="-323850" algn="l" defTabSz="1300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50240" y="390599"/>
            <a:ext cx="9882506" cy="100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 smtClean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56758" y="9040144"/>
            <a:ext cx="59780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88" y="0"/>
            <a:ext cx="142106" cy="976347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68" y="89074"/>
            <a:ext cx="2480649" cy="9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87695" rtl="0" eaLnBrk="1" latinLnBrk="0" hangingPunct="1">
        <a:spcBef>
          <a:spcPct val="0"/>
        </a:spcBef>
        <a:buNone/>
        <a:defRPr sz="32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92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1813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1707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9" y="0"/>
            <a:ext cx="14761640" cy="9841093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ctrTitle" idx="4294967295"/>
          </p:nvPr>
        </p:nvSpPr>
        <p:spPr>
          <a:xfrm>
            <a:off x="-266352" y="702468"/>
            <a:ext cx="11055350" cy="792163"/>
          </a:xfrm>
          <a:prstGeom prst="rect">
            <a:avLst/>
          </a:prstGeom>
        </p:spPr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nn-NO" sz="7200" dirty="0" smtClean="0">
                <a:solidFill>
                  <a:srgbClr val="F8F5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Velkomen til folkemøte</a:t>
            </a:r>
            <a:r>
              <a:rPr lang="nn-NO" dirty="0" smtClean="0"/>
              <a:t>	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4294967295"/>
          </p:nvPr>
        </p:nvSpPr>
        <p:spPr>
          <a:xfrm>
            <a:off x="669752" y="1708448"/>
            <a:ext cx="11090275" cy="2889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nb-NO" sz="3200" i="1" spc="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Framtidig </a:t>
            </a:r>
            <a:r>
              <a:rPr lang="nb-NO" sz="3200" i="1" spc="5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skulestruktur</a:t>
            </a:r>
            <a:r>
              <a:rPr lang="nb-NO" sz="3200" i="1" spc="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 Ulstein</a:t>
            </a:r>
            <a:endParaRPr lang="nb-NO" sz="3200" i="1" spc="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04" y="1780456"/>
            <a:ext cx="864616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4" y="1132384"/>
            <a:ext cx="12005081" cy="784887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965896" y="3724672"/>
            <a:ext cx="1656184" cy="3240360"/>
          </a:xfrm>
          <a:prstGeom prst="ellipse">
            <a:avLst/>
          </a:prstGeom>
          <a:solidFill>
            <a:srgbClr val="FF0000">
              <a:alpha val="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175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4" y="1204392"/>
            <a:ext cx="12000928" cy="784887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9310712" y="3148608"/>
            <a:ext cx="1656184" cy="3240360"/>
          </a:xfrm>
          <a:prstGeom prst="ellipse">
            <a:avLst/>
          </a:prstGeom>
          <a:solidFill>
            <a:srgbClr val="FF0000">
              <a:alpha val="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275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0029104"/>
              </p:ext>
            </p:extLst>
          </p:nvPr>
        </p:nvGraphicFramePr>
        <p:xfrm>
          <a:off x="5500653" y="2262071"/>
          <a:ext cx="9066643" cy="6204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11703050" cy="1625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n-NO" b="1" dirty="0" smtClean="0"/>
              <a:t>Kva skal vege tyngst?</a:t>
            </a:r>
            <a:endParaRPr lang="nn-NO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4294967295"/>
          </p:nvPr>
        </p:nvSpPr>
        <p:spPr>
          <a:xfrm>
            <a:off x="846942" y="2932584"/>
            <a:ext cx="6159513" cy="620447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n-NO" dirty="0" smtClean="0"/>
              <a:t>Med </a:t>
            </a:r>
            <a:r>
              <a:rPr lang="nn-NO" dirty="0"/>
              <a:t>bakgrunn i prognoser som viser redusert elevtal dei komande åra, ser Ulstein kommunestyre behovet for at det vert gjort ei vurdering av framtidig skulestruktur i kommunen. </a:t>
            </a:r>
            <a:endParaRPr lang="nn-NO" dirty="0" smtClean="0"/>
          </a:p>
          <a:p>
            <a:pPr marL="0" indent="0">
              <a:buNone/>
            </a:pPr>
            <a:r>
              <a:rPr lang="nn-NO" dirty="0" smtClean="0"/>
              <a:t>Kommunestyret </a:t>
            </a:r>
            <a:r>
              <a:rPr lang="nn-NO" dirty="0"/>
              <a:t>ønskjer ei utgreiing av </a:t>
            </a:r>
            <a:r>
              <a:rPr lang="nn-NO" dirty="0" smtClean="0"/>
              <a:t>mogleg </a:t>
            </a:r>
            <a:r>
              <a:rPr lang="nn-NO" dirty="0"/>
              <a:t>ny og berekraftig skulestruktur, der følgjande prinsipp vert lagt til grunn</a:t>
            </a:r>
            <a:r>
              <a:rPr lang="nn-NO" dirty="0" smtClean="0"/>
              <a:t>:</a:t>
            </a:r>
          </a:p>
          <a:p>
            <a:pPr marL="0" indent="0">
              <a:buNone/>
            </a:pPr>
            <a:r>
              <a:rPr lang="nn-NO" dirty="0" smtClean="0"/>
              <a:t> </a:t>
            </a:r>
          </a:p>
          <a:p>
            <a:r>
              <a:rPr lang="nn-NO" dirty="0" smtClean="0"/>
              <a:t>Barnets </a:t>
            </a:r>
            <a:r>
              <a:rPr lang="nn-NO" dirty="0"/>
              <a:t>beste </a:t>
            </a:r>
            <a:endParaRPr lang="nn-NO" dirty="0" smtClean="0"/>
          </a:p>
          <a:p>
            <a:r>
              <a:rPr lang="nn-NO" dirty="0" smtClean="0"/>
              <a:t>Skulefagleg </a:t>
            </a:r>
            <a:r>
              <a:rPr lang="nn-NO" dirty="0"/>
              <a:t>vurdering </a:t>
            </a:r>
            <a:endParaRPr lang="nn-NO" dirty="0" smtClean="0"/>
          </a:p>
          <a:p>
            <a:r>
              <a:rPr lang="nn-NO" dirty="0" smtClean="0"/>
              <a:t>Prinsippet </a:t>
            </a:r>
            <a:r>
              <a:rPr lang="nn-NO" dirty="0"/>
              <a:t>om </a:t>
            </a:r>
            <a:r>
              <a:rPr lang="nn-NO" dirty="0" err="1"/>
              <a:t>nærskule</a:t>
            </a:r>
            <a:r>
              <a:rPr lang="nn-NO" dirty="0"/>
              <a:t> </a:t>
            </a:r>
            <a:endParaRPr lang="nn-NO" dirty="0" smtClean="0"/>
          </a:p>
          <a:p>
            <a:r>
              <a:rPr lang="nn-NO" dirty="0" smtClean="0"/>
              <a:t>Gode </a:t>
            </a:r>
            <a:r>
              <a:rPr lang="nn-NO" dirty="0"/>
              <a:t>tilhøve på både ute- og inne-areal </a:t>
            </a:r>
            <a:endParaRPr lang="nn-NO" dirty="0" smtClean="0"/>
          </a:p>
          <a:p>
            <a:r>
              <a:rPr lang="nn-NO" dirty="0" smtClean="0"/>
              <a:t>Økonomiske </a:t>
            </a:r>
            <a:r>
              <a:rPr lang="nn-NO" dirty="0"/>
              <a:t>konsekvensar </a:t>
            </a:r>
            <a:endParaRPr lang="nn-NO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sz="quarter" idx="4294967295"/>
          </p:nvPr>
        </p:nvSpPr>
        <p:spPr>
          <a:xfrm>
            <a:off x="813768" y="1974262"/>
            <a:ext cx="5775325" cy="71237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n-NO" sz="3600" dirty="0" smtClean="0"/>
              <a:t>Kommunestyrets bestilling</a:t>
            </a:r>
            <a:endParaRPr lang="nn-NO" sz="3600" dirty="0"/>
          </a:p>
        </p:txBody>
      </p:sp>
    </p:spTree>
    <p:extLst>
      <p:ext uri="{BB962C8B-B14F-4D97-AF65-F5344CB8AC3E}">
        <p14:creationId xmlns:p14="http://schemas.microsoft.com/office/powerpoint/2010/main" val="3329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n-NO" dirty="0" smtClean="0"/>
              <a:t>Alternativ </a:t>
            </a:r>
            <a:r>
              <a:rPr lang="nn-NO" dirty="0"/>
              <a:t>som skal utgreiast og sjåast i samanheng med dagens struktur: </a:t>
            </a:r>
            <a:endParaRPr lang="nn-NO" dirty="0" smtClean="0"/>
          </a:p>
          <a:p>
            <a:r>
              <a:rPr lang="nn-NO" dirty="0" smtClean="0"/>
              <a:t>0 </a:t>
            </a:r>
            <a:r>
              <a:rPr lang="nn-NO" dirty="0"/>
              <a:t>– alternativet ( som no) </a:t>
            </a:r>
            <a:endParaRPr lang="nn-NO" dirty="0" smtClean="0"/>
          </a:p>
          <a:p>
            <a:r>
              <a:rPr lang="nn-NO" dirty="0" smtClean="0"/>
              <a:t>To </a:t>
            </a:r>
            <a:r>
              <a:rPr lang="nn-NO" dirty="0"/>
              <a:t>barneskular i kommunen, der Haddal skule vert innlemma i Hasund skule, og Ulstein skule innlemma i Ulsteinvik barneskule. </a:t>
            </a:r>
            <a:endParaRPr lang="nn-NO" dirty="0" smtClean="0"/>
          </a:p>
          <a:p>
            <a:r>
              <a:rPr lang="nn-NO" dirty="0" smtClean="0"/>
              <a:t>Haddal </a:t>
            </a:r>
            <a:r>
              <a:rPr lang="nn-NO" dirty="0"/>
              <a:t>skule vert innlemma i Hasund skule, medan Ulstein skule driv som før. </a:t>
            </a:r>
            <a:endParaRPr lang="nn-NO" dirty="0" smtClean="0"/>
          </a:p>
          <a:p>
            <a:r>
              <a:rPr lang="nn-NO" dirty="0" smtClean="0"/>
              <a:t>Ulstein </a:t>
            </a:r>
            <a:r>
              <a:rPr lang="nn-NO" dirty="0"/>
              <a:t>skule vert innlemma i Ulsteinvik barneskule, medan Haddal skule driv som før. </a:t>
            </a:r>
            <a:endParaRPr lang="nn-NO" dirty="0" smtClean="0"/>
          </a:p>
          <a:p>
            <a:r>
              <a:rPr lang="nn-NO" dirty="0" smtClean="0"/>
              <a:t>Haddal </a:t>
            </a:r>
            <a:r>
              <a:rPr lang="nn-NO" dirty="0"/>
              <a:t>skule og Ulstein skule driv vidare med 1.-4. trinn, medan 5.-7. trinn vert innlemma i Hasund skule og Ulsteinvik barneskule. </a:t>
            </a:r>
            <a:endParaRPr lang="nn-NO" dirty="0" smtClean="0"/>
          </a:p>
          <a:p>
            <a:r>
              <a:rPr lang="nn-NO" dirty="0" smtClean="0"/>
              <a:t>Leiarstruktur </a:t>
            </a:r>
            <a:r>
              <a:rPr lang="nn-NO" dirty="0"/>
              <a:t>ved skulane, </a:t>
            </a:r>
            <a:r>
              <a:rPr lang="nn-NO" dirty="0" err="1"/>
              <a:t>evt</a:t>
            </a:r>
            <a:r>
              <a:rPr lang="nn-NO" dirty="0"/>
              <a:t> felles leiing. </a:t>
            </a:r>
            <a:endParaRPr lang="nn-NO" dirty="0" smtClean="0"/>
          </a:p>
          <a:p>
            <a:pPr marL="0" indent="0">
              <a:buNone/>
            </a:pPr>
            <a:endParaRPr lang="nn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ALTERNATIV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536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sz="3600" dirty="0"/>
              <a:t>Særskilte tema som skal utgreiast særskilt: </a:t>
            </a:r>
            <a:endParaRPr lang="nn-NO" sz="3600" dirty="0" smtClean="0"/>
          </a:p>
          <a:p>
            <a:pPr marL="548657" indent="-548657">
              <a:buAutoNum type="alphaLcParenR"/>
            </a:pPr>
            <a:r>
              <a:rPr lang="nn-NO" sz="3600" dirty="0" smtClean="0"/>
              <a:t>Konsekvens </a:t>
            </a:r>
            <a:r>
              <a:rPr lang="nn-NO" sz="3600" dirty="0"/>
              <a:t>av at elevar vel privatskule (ulike scenario) </a:t>
            </a:r>
            <a:endParaRPr lang="nn-NO" sz="3600" dirty="0" smtClean="0"/>
          </a:p>
          <a:p>
            <a:pPr marL="548657" indent="-548657">
              <a:buAutoNum type="alphaLcParenR"/>
            </a:pPr>
            <a:r>
              <a:rPr lang="nn-NO" sz="3600" dirty="0" smtClean="0"/>
              <a:t>Skuleskyss </a:t>
            </a:r>
            <a:r>
              <a:rPr lang="nn-NO" sz="3600" dirty="0"/>
              <a:t>(omfang og kostnad) </a:t>
            </a:r>
            <a:endParaRPr lang="nn-NO" sz="3600" dirty="0" smtClean="0"/>
          </a:p>
          <a:p>
            <a:pPr marL="548657" indent="-548657">
              <a:buAutoNum type="alphaLcParenR"/>
            </a:pPr>
            <a:r>
              <a:rPr lang="nn-NO" sz="3600" dirty="0" smtClean="0"/>
              <a:t>Kapasitet </a:t>
            </a:r>
            <a:r>
              <a:rPr lang="nn-NO" sz="3600" dirty="0"/>
              <a:t>og inneklima ved skulane (revisjon av skulebehovsplan) </a:t>
            </a:r>
            <a:endParaRPr lang="nn-NO" sz="3600" dirty="0" smtClean="0"/>
          </a:p>
          <a:p>
            <a:pPr marL="548657" indent="-548657">
              <a:buAutoNum type="alphaLcParenR"/>
            </a:pPr>
            <a:r>
              <a:rPr lang="nn-NO" sz="3600" dirty="0" smtClean="0"/>
              <a:t>Vidare </a:t>
            </a:r>
            <a:r>
              <a:rPr lang="nn-NO" sz="3600" dirty="0"/>
              <a:t>bruk av eventuelle nedlagde skular </a:t>
            </a:r>
            <a:endParaRPr lang="nn-NO" sz="3600" dirty="0" smtClean="0"/>
          </a:p>
          <a:p>
            <a:pPr marL="0" indent="0">
              <a:buNone/>
            </a:pPr>
            <a:endParaRPr lang="nn-NO" sz="3600" dirty="0" smtClean="0"/>
          </a:p>
          <a:p>
            <a:pPr marL="0" indent="0">
              <a:buNone/>
            </a:pPr>
            <a:r>
              <a:rPr lang="nn-NO" sz="3600" dirty="0" smtClean="0"/>
              <a:t>Administrasjonen </a:t>
            </a:r>
            <a:r>
              <a:rPr lang="nn-NO" sz="3600" dirty="0"/>
              <a:t>kan nytte ekstern bistand til utgreiinga. </a:t>
            </a:r>
          </a:p>
          <a:p>
            <a:endParaRPr lang="nn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TEMA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88434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b="1" dirty="0" smtClean="0"/>
              <a:t>Det handlar om berekraft</a:t>
            </a:r>
            <a:endParaRPr lang="nn-NO" b="1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212504"/>
            <a:ext cx="10848655" cy="61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64" y="2212504"/>
            <a:ext cx="9818374" cy="58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b="1" dirty="0" smtClean="0"/>
              <a:t>Det handlar om berekraft</a:t>
            </a:r>
            <a:endParaRPr lang="nn-NO" b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2538"/>
            <a:ext cx="2286000" cy="2286000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3733800"/>
            <a:ext cx="2286000" cy="2286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42" y="3733800"/>
            <a:ext cx="2286000" cy="2286000"/>
          </a:xfrm>
          <a:prstGeom prst="rect">
            <a:avLst/>
          </a:prstGeom>
        </p:spPr>
      </p:pic>
      <p:pic>
        <p:nvPicPr>
          <p:cNvPr id="7" name="Plassholder for innhold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56" y="3792538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29658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0" y="844352"/>
            <a:ext cx="12635356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119"/>
            <a:ext cx="13004800" cy="66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038286"/>
              </p:ext>
            </p:extLst>
          </p:nvPr>
        </p:nvGraphicFramePr>
        <p:xfrm>
          <a:off x="741760" y="1276400"/>
          <a:ext cx="11449271" cy="763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05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" y="2572544"/>
            <a:ext cx="1288955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96" y="1564432"/>
            <a:ext cx="13028596" cy="6986208"/>
          </a:xfrm>
          <a:prstGeom prst="rect">
            <a:avLst/>
          </a:prstGeom>
        </p:spPr>
      </p:pic>
      <p:sp>
        <p:nvSpPr>
          <p:cNvPr id="3" name="Pil opp og ned 2"/>
          <p:cNvSpPr/>
          <p:nvPr/>
        </p:nvSpPr>
        <p:spPr>
          <a:xfrm>
            <a:off x="11481187" y="2585548"/>
            <a:ext cx="322292" cy="2179717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2773"/>
          </a:p>
        </p:txBody>
      </p:sp>
      <p:sp>
        <p:nvSpPr>
          <p:cNvPr id="4" name="Pil opp og ned 3"/>
          <p:cNvSpPr/>
          <p:nvPr/>
        </p:nvSpPr>
        <p:spPr>
          <a:xfrm>
            <a:off x="11475324" y="4738086"/>
            <a:ext cx="322292" cy="1721723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2773"/>
          </a:p>
        </p:txBody>
      </p:sp>
      <p:sp>
        <p:nvSpPr>
          <p:cNvPr id="5" name="TekstSylinder 4"/>
          <p:cNvSpPr txBox="1"/>
          <p:nvPr/>
        </p:nvSpPr>
        <p:spPr>
          <a:xfrm>
            <a:off x="10313372" y="3415881"/>
            <a:ext cx="1323098" cy="51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773" dirty="0"/>
              <a:t>GAP 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0313372" y="5447174"/>
            <a:ext cx="1323098" cy="51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773" dirty="0"/>
              <a:t>GAP 2</a:t>
            </a:r>
          </a:p>
        </p:txBody>
      </p:sp>
    </p:spTree>
    <p:extLst>
      <p:ext uri="{BB962C8B-B14F-4D97-AF65-F5344CB8AC3E}">
        <p14:creationId xmlns:p14="http://schemas.microsoft.com/office/powerpoint/2010/main" val="42039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_mal_gra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/>
      <a:lstStyle>
        <a:defPPr marL="0" marR="0" indent="0" algn="l" defTabSz="130046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0" i="0" u="none" strike="noStrike" kern="1200" cap="none" spc="10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imes New Roman" pitchFamily="18" charset="0"/>
            <a:ea typeface="+mn-ea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7427</TotalTime>
  <Words>385</Words>
  <Application>Microsoft Office PowerPoint</Application>
  <PresentationFormat>Egendefinert</PresentationFormat>
  <Paragraphs>39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UK_mal_graa</vt:lpstr>
      <vt:lpstr>My New Default Theme MRfylke</vt:lpstr>
      <vt:lpstr>Velkomen til folkemøte </vt:lpstr>
      <vt:lpstr>Det handlar om berekraft</vt:lpstr>
      <vt:lpstr>PowerPoint-presentasjon</vt:lpstr>
      <vt:lpstr>Det handlar om berekraft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Kva skal vege tyngst?</vt:lpstr>
      <vt:lpstr>ALTERNATIV</vt:lpstr>
      <vt:lpstr>TEMA</vt:lpstr>
    </vt:vector>
  </TitlesOfParts>
  <Company>Ulstein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MØTE MED NÆRINGSLIVET I ULSTEIN</dc:title>
  <dc:creator>Einar Vik Arset</dc:creator>
  <cp:lastModifiedBy>Knut Erik Engh</cp:lastModifiedBy>
  <cp:revision>259</cp:revision>
  <cp:lastPrinted>2021-10-28T08:03:42Z</cp:lastPrinted>
  <dcterms:created xsi:type="dcterms:W3CDTF">2011-02-21T13:26:07Z</dcterms:created>
  <dcterms:modified xsi:type="dcterms:W3CDTF">2022-03-01T15:27:18Z</dcterms:modified>
</cp:coreProperties>
</file>