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0" r:id="rId3"/>
    <p:sldId id="288" r:id="rId4"/>
    <p:sldId id="292" r:id="rId5"/>
    <p:sldId id="290" r:id="rId6"/>
    <p:sldId id="293" r:id="rId7"/>
    <p:sldId id="296" r:id="rId8"/>
    <p:sldId id="272" r:id="rId9"/>
    <p:sldId id="297" r:id="rId10"/>
  </p:sldIdLst>
  <p:sldSz cx="13004800" cy="9753600"/>
  <p:notesSz cx="6735763" cy="9866313"/>
  <p:defaultTextStyle>
    <a:defPPr>
      <a:defRPr lang="nb-NO"/>
    </a:defPPr>
    <a:lvl1pPr marL="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Erling Hovlid" initials="LEH" lastIdx="3" clrIdx="0">
    <p:extLst>
      <p:ext uri="{19B8F6BF-5375-455C-9EA6-DF929625EA0E}">
        <p15:presenceInfo xmlns:p15="http://schemas.microsoft.com/office/powerpoint/2012/main" userId="S-1-5-21-2312939797-816377016-28242480-419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1020" y="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1T16:03:05.347" idx="2">
    <p:pos x="10" y="10"/>
    <p:text>Eg har hatt bratt læringskurve. Lynkurs i det fleirkulturelle ulstein.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1T16:03:05.347" idx="2">
    <p:pos x="10" y="10"/>
    <p:text>Eg har hatt bratt læringskurve. Lynkurs i det fleirkulturelle ulstein.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1T16:03:05.347" idx="2">
    <p:pos x="10" y="10"/>
    <p:text>Eg har hatt bratt læringskurve. Lynkurs i det fleirkulturelle ulstein.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4CA24-7016-4656-97F9-67E557A4310C}" type="datetimeFigureOut">
              <a:rPr lang="nn-NO" smtClean="0"/>
              <a:t>29.06.2021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89176-5AE8-4C88-BCD1-AF8BA8C530A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76425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5CF2B-7A12-4327-AADF-660EB76D8825}" type="datetimeFigureOut">
              <a:rPr lang="nb-NO" smtClean="0"/>
              <a:pPr/>
              <a:t>29.06.2021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4CCF2-DFD4-4282-9806-9C1957D2C75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470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133330" y="6799996"/>
            <a:ext cx="11089877" cy="288825"/>
          </a:xfrm>
          <a:prstGeom prst="rect">
            <a:avLst/>
          </a:prstGeom>
        </p:spPr>
        <p:txBody>
          <a:bodyPr/>
          <a:lstStyle>
            <a:lvl1pPr>
              <a:buNone/>
              <a:defRPr sz="1400" b="1" spc="4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 b="1">
                <a:latin typeface="Arial" pitchFamily="34" charset="0"/>
                <a:cs typeface="Arial" pitchFamily="34" charset="0"/>
              </a:defRPr>
            </a:lvl2pPr>
            <a:lvl3pPr>
              <a:defRPr sz="1400" b="1">
                <a:latin typeface="Arial" pitchFamily="34" charset="0"/>
                <a:cs typeface="Arial" pitchFamily="34" charset="0"/>
              </a:defRPr>
            </a:lvl3pPr>
            <a:lvl4pPr>
              <a:defRPr sz="1400" b="1">
                <a:latin typeface="Arial" pitchFamily="34" charset="0"/>
                <a:cs typeface="Arial" pitchFamily="34" charset="0"/>
              </a:defRPr>
            </a:lvl4pPr>
            <a:lvl5pPr>
              <a:defRPr sz="14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b-NO" dirty="0" smtClean="0"/>
              <a:t>STILLINGSTITTEL</a:t>
            </a:r>
            <a:endParaRPr lang="nb-N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133330" y="6359001"/>
            <a:ext cx="11129710" cy="390008"/>
          </a:xfrm>
          <a:prstGeom prst="rect">
            <a:avLst/>
          </a:prstGeom>
        </p:spPr>
        <p:txBody>
          <a:bodyPr/>
          <a:lstStyle>
            <a:lvl1pPr>
              <a:buNone/>
              <a:defRPr sz="2400" spc="5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err="1" smtClean="0"/>
              <a:t>Fornamn</a:t>
            </a:r>
            <a:r>
              <a:rPr lang="nb-NO" dirty="0" smtClean="0"/>
              <a:t> </a:t>
            </a:r>
            <a:r>
              <a:rPr lang="nb-NO" dirty="0" err="1" smtClean="0"/>
              <a:t>Etternamn</a:t>
            </a:r>
            <a:endParaRPr lang="nb-NO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122820" y="4332266"/>
            <a:ext cx="2160587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 spc="10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fld id="{0876A9DB-B914-4BA8-8762-E18BA71F5E48}" type="datetime1">
              <a:rPr lang="nn-NO" smtClean="0"/>
              <a:t>01.12.2010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1800" y="3055580"/>
            <a:ext cx="1105408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 smtClean="0"/>
              <a:t>Hovedtittel her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2978" y="3745693"/>
            <a:ext cx="11088054" cy="58657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000" b="1" spc="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Undertittel</a:t>
            </a:r>
            <a:r>
              <a:rPr lang="en-US" dirty="0" smtClean="0"/>
              <a:t> her</a:t>
            </a:r>
            <a:endParaRPr lang="nb-NO" dirty="0"/>
          </a:p>
        </p:txBody>
      </p:sp>
      <p:sp>
        <p:nvSpPr>
          <p:cNvPr id="12" name="Slide Number Placeholder 13"/>
          <p:cNvSpPr txBox="1">
            <a:spLocks/>
          </p:cNvSpPr>
          <p:nvPr userDrawn="1"/>
        </p:nvSpPr>
        <p:spPr>
          <a:xfrm>
            <a:off x="9609647" y="484312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/>
            </a:lvl1pPr>
          </a:lstStyle>
          <a:p>
            <a:pPr marL="0" marR="0" lvl="0" indent="0" algn="r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SIDE </a:t>
            </a:r>
            <a:fld id="{5F964615-1BC5-4204-9A0C-CE7AB87ECAAC}" type="slidenum">
              <a:rPr kumimoji="0" lang="nb-NO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300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325930" y="484312"/>
            <a:ext cx="12971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800" b="1" dirty="0" smtClean="0">
                <a:latin typeface="Arial" pitchFamily="34" charset="0"/>
                <a:cs typeface="Arial" pitchFamily="34" charset="0"/>
              </a:rPr>
              <a:t>© ULSTEIN KOMMUNE</a:t>
            </a:r>
            <a:endParaRPr lang="nb-NO" sz="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følgeside_nett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87" y="0"/>
            <a:ext cx="13001625" cy="9753600"/>
          </a:xfrm>
          <a:prstGeom prst="rect">
            <a:avLst/>
          </a:prstGeom>
        </p:spPr>
      </p:pic>
      <p:sp>
        <p:nvSpPr>
          <p:cNvPr id="12" name="Slide Number Placeholder 13"/>
          <p:cNvSpPr txBox="1">
            <a:spLocks/>
          </p:cNvSpPr>
          <p:nvPr userDrawn="1"/>
        </p:nvSpPr>
        <p:spPr>
          <a:xfrm>
            <a:off x="9609647" y="484312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/>
            </a:lvl1pPr>
          </a:lstStyle>
          <a:p>
            <a:pPr marL="0" marR="0" lvl="0" indent="0" algn="r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SIDE </a:t>
            </a:r>
            <a:fld id="{859026A4-09A8-4EA8-95B1-7C69C9947182}" type="slidenum">
              <a:rPr kumimoji="0" lang="nb-NO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300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325930" y="484312"/>
            <a:ext cx="12971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800" b="1" dirty="0" smtClean="0">
                <a:latin typeface="Arial" pitchFamily="34" charset="0"/>
                <a:cs typeface="Arial" pitchFamily="34" charset="0"/>
              </a:rPr>
              <a:t>© ULSTEIN KOMMUNE</a:t>
            </a:r>
            <a:endParaRPr lang="nb-NO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651600" y="2275200"/>
            <a:ext cx="11703600" cy="64368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4524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følgeside_nett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87" y="0"/>
            <a:ext cx="13001625" cy="9753600"/>
          </a:xfrm>
          <a:prstGeom prst="rect">
            <a:avLst/>
          </a:prstGeom>
        </p:spPr>
      </p:pic>
      <p:sp>
        <p:nvSpPr>
          <p:cNvPr id="12" name="Slide Number Placeholder 13"/>
          <p:cNvSpPr txBox="1">
            <a:spLocks/>
          </p:cNvSpPr>
          <p:nvPr userDrawn="1"/>
        </p:nvSpPr>
        <p:spPr>
          <a:xfrm>
            <a:off x="9609647" y="484312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/>
            </a:lvl1pPr>
          </a:lstStyle>
          <a:p>
            <a:pPr marL="0" marR="0" lvl="0" indent="0" algn="r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SIDE </a:t>
            </a:r>
            <a:fld id="{859026A4-09A8-4EA8-95B1-7C69C9947182}" type="slidenum">
              <a:rPr kumimoji="0" lang="nb-NO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300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325930" y="484312"/>
            <a:ext cx="12971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800" b="1" dirty="0" smtClean="0">
                <a:latin typeface="Arial" pitchFamily="34" charset="0"/>
                <a:cs typeface="Arial" pitchFamily="34" charset="0"/>
              </a:rPr>
              <a:t>© ULSTEIN KOMMUNE</a:t>
            </a:r>
            <a:endParaRPr lang="nb-NO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51600" y="2275200"/>
            <a:ext cx="11703600" cy="64368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1668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ald - to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følgeside_nett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87" y="0"/>
            <a:ext cx="13001625" cy="9753600"/>
          </a:xfrm>
          <a:prstGeom prst="rect">
            <a:avLst/>
          </a:prstGeom>
        </p:spPr>
      </p:pic>
      <p:sp>
        <p:nvSpPr>
          <p:cNvPr id="12" name="Slide Number Placeholder 13"/>
          <p:cNvSpPr txBox="1">
            <a:spLocks/>
          </p:cNvSpPr>
          <p:nvPr userDrawn="1"/>
        </p:nvSpPr>
        <p:spPr>
          <a:xfrm>
            <a:off x="9609647" y="484312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/>
            </a:lvl1pPr>
          </a:lstStyle>
          <a:p>
            <a:pPr marL="0" marR="0" lvl="0" indent="0" algn="r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SIDE </a:t>
            </a:r>
            <a:fld id="{859026A4-09A8-4EA8-95B1-7C69C9947182}" type="slidenum">
              <a:rPr kumimoji="0" lang="nb-NO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300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325930" y="484312"/>
            <a:ext cx="12971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800" b="1" dirty="0" smtClean="0">
                <a:latin typeface="Arial" pitchFamily="34" charset="0"/>
                <a:cs typeface="Arial" pitchFamily="34" charset="0"/>
              </a:rPr>
              <a:t>© ULSTEIN KOMMUNE</a:t>
            </a:r>
            <a:endParaRPr lang="nb-NO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51600" y="2275200"/>
            <a:ext cx="5774400" cy="64368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6577200" y="2275200"/>
            <a:ext cx="5774400" cy="64368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6391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følgeside_nett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87" y="0"/>
            <a:ext cx="13001625" cy="9753600"/>
          </a:xfrm>
          <a:prstGeom prst="rect">
            <a:avLst/>
          </a:prstGeom>
        </p:spPr>
      </p:pic>
      <p:sp>
        <p:nvSpPr>
          <p:cNvPr id="12" name="Slide Number Placeholder 13"/>
          <p:cNvSpPr txBox="1">
            <a:spLocks/>
          </p:cNvSpPr>
          <p:nvPr userDrawn="1"/>
        </p:nvSpPr>
        <p:spPr>
          <a:xfrm>
            <a:off x="9609647" y="484312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/>
            </a:lvl1pPr>
          </a:lstStyle>
          <a:p>
            <a:pPr marL="0" marR="0" lvl="0" indent="0" algn="r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SIDE </a:t>
            </a:r>
            <a:fld id="{859026A4-09A8-4EA8-95B1-7C69C9947182}" type="slidenum">
              <a:rPr kumimoji="0" lang="nb-NO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300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325930" y="484312"/>
            <a:ext cx="12971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800" b="1" dirty="0" smtClean="0">
                <a:latin typeface="Arial" pitchFamily="34" charset="0"/>
                <a:cs typeface="Arial" pitchFamily="34" charset="0"/>
              </a:rPr>
              <a:t>© ULSTEIN KOMMUNE</a:t>
            </a:r>
            <a:endParaRPr lang="nb-NO" sz="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grå_framsiden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87" y="0"/>
            <a:ext cx="13001625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25930" y="484312"/>
            <a:ext cx="12971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800" b="1" dirty="0" smtClean="0">
                <a:latin typeface="Arial" pitchFamily="34" charset="0"/>
                <a:cs typeface="Arial" pitchFamily="34" charset="0"/>
              </a:rPr>
              <a:t>© ULSTEIN KOMMUNE</a:t>
            </a:r>
            <a:endParaRPr lang="nb-NO" sz="800" b="1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65" r:id="rId4"/>
    <p:sldLayoutId id="2147483661" r:id="rId5"/>
  </p:sldLayoutIdLst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n-NO" dirty="0" smtClean="0"/>
              <a:t>Leiar </a:t>
            </a:r>
            <a:r>
              <a:rPr lang="nn-NO" dirty="0" err="1" smtClean="0"/>
              <a:t>inkludering</a:t>
            </a:r>
            <a:r>
              <a:rPr lang="nn-NO" dirty="0" smtClean="0"/>
              <a:t> og mangfald i Ulstein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n-NO" dirty="0" smtClean="0"/>
              <a:t>Lars Erling Bjåstad Hovlid</a:t>
            </a:r>
            <a:endParaRPr lang="nn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1141245" y="5072213"/>
            <a:ext cx="4902116" cy="503238"/>
          </a:xfrm>
        </p:spPr>
        <p:txBody>
          <a:bodyPr/>
          <a:lstStyle/>
          <a:p>
            <a:r>
              <a:rPr lang="nn-NO" dirty="0" smtClean="0"/>
              <a:t>Reiten, 7. januar 2020</a:t>
            </a:r>
            <a:endParaRPr lang="nn-NO" dirty="0"/>
          </a:p>
        </p:txBody>
      </p:sp>
      <p:sp>
        <p:nvSpPr>
          <p:cNvPr id="5" name="Tittel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n-NO" dirty="0" smtClean="0"/>
              <a:t>Særskilt tilrettelegging - </a:t>
            </a:r>
            <a:r>
              <a:rPr lang="nn-NO" dirty="0" err="1" smtClean="0"/>
              <a:t>utanomfagleg</a:t>
            </a:r>
            <a:endParaRPr lang="nn-NO" dirty="0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>
          <a:xfrm>
            <a:off x="1141245" y="4631218"/>
            <a:ext cx="11160062" cy="605576"/>
          </a:xfrm>
        </p:spPr>
        <p:txBody>
          <a:bodyPr/>
          <a:lstStyle/>
          <a:p>
            <a:r>
              <a:rPr lang="nn-NO" dirty="0" smtClean="0"/>
              <a:t>Samling praksisplassar - industrimekanikarfaget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742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650875" y="2716560"/>
            <a:ext cx="5778792" cy="6436800"/>
          </a:xfrm>
        </p:spPr>
        <p:txBody>
          <a:bodyPr/>
          <a:lstStyle/>
          <a:p>
            <a:pPr marL="0" indent="0">
              <a:buNone/>
            </a:pPr>
            <a:endParaRPr lang="nb-N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93688" y="390525"/>
            <a:ext cx="12745416" cy="1625600"/>
          </a:xfrm>
        </p:spPr>
        <p:txBody>
          <a:bodyPr/>
          <a:lstStyle/>
          <a:p>
            <a:r>
              <a:rPr lang="nn-NO" sz="6200" b="1" dirty="0" smtClean="0">
                <a:solidFill>
                  <a:schemeClr val="bg1"/>
                </a:solidFill>
              </a:rPr>
              <a:t>Mål: Kvalifisere dyktige og attraktive arbeidstakarar med fagbrev i industrimekanikarfaget – korleis lukkast?</a:t>
            </a:r>
            <a:endParaRPr lang="nn-NO" sz="6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651600" y="2932584"/>
            <a:ext cx="7218952" cy="5779416"/>
          </a:xfrm>
        </p:spPr>
        <p:txBody>
          <a:bodyPr/>
          <a:lstStyle/>
          <a:p>
            <a:r>
              <a:rPr lang="nb-NO" sz="4000" dirty="0" smtClean="0"/>
              <a:t>Like ulike som alle andre</a:t>
            </a:r>
          </a:p>
          <a:p>
            <a:r>
              <a:rPr lang="nb-NO" sz="4000" dirty="0" smtClean="0"/>
              <a:t>Ulik </a:t>
            </a:r>
            <a:r>
              <a:rPr lang="nb-NO" sz="4000" dirty="0" err="1" smtClean="0"/>
              <a:t>fagleg</a:t>
            </a:r>
            <a:r>
              <a:rPr lang="nb-NO" sz="4000" dirty="0" smtClean="0"/>
              <a:t> bakgrunn</a:t>
            </a:r>
          </a:p>
          <a:p>
            <a:r>
              <a:rPr lang="nb-NO" sz="4000" dirty="0" smtClean="0"/>
              <a:t>Ulik </a:t>
            </a:r>
            <a:r>
              <a:rPr lang="nb-NO" sz="4000" dirty="0" err="1" smtClean="0"/>
              <a:t>språkleg</a:t>
            </a:r>
            <a:r>
              <a:rPr lang="nb-NO" sz="4000" dirty="0" smtClean="0"/>
              <a:t> bakgrunn, men ingen har norsk som morsmål </a:t>
            </a:r>
          </a:p>
          <a:p>
            <a:r>
              <a:rPr lang="nb-NO" sz="4000" dirty="0" smtClean="0"/>
              <a:t>Ulik jobberfaring</a:t>
            </a:r>
          </a:p>
          <a:p>
            <a:r>
              <a:rPr lang="nb-NO" sz="4000" dirty="0" smtClean="0"/>
              <a:t>Ulikt grunnlag for </a:t>
            </a:r>
            <a:r>
              <a:rPr lang="nb-NO" sz="4000" dirty="0" err="1" smtClean="0"/>
              <a:t>opphald</a:t>
            </a:r>
            <a:endParaRPr lang="nb-NO" sz="4000" dirty="0" smtClean="0"/>
          </a:p>
          <a:p>
            <a:r>
              <a:rPr lang="nb-NO" sz="4000" dirty="0" smtClean="0"/>
              <a:t>Ulik kulturell bakgrunn</a:t>
            </a:r>
          </a:p>
          <a:p>
            <a:r>
              <a:rPr lang="nb-NO" sz="4000" dirty="0" smtClean="0"/>
              <a:t>Ulike </a:t>
            </a:r>
            <a:r>
              <a:rPr lang="nb-NO" sz="4000" dirty="0"/>
              <a:t>behov for tilrettelegging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Kven er </a:t>
            </a:r>
            <a:r>
              <a:rPr lang="nb-NO" dirty="0" err="1" smtClean="0"/>
              <a:t>elevane</a:t>
            </a:r>
            <a:r>
              <a:rPr lang="nb-NO" dirty="0" smtClean="0"/>
              <a:t>?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04" y="5956920"/>
            <a:ext cx="5389744" cy="357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650875" y="2356520"/>
            <a:ext cx="5203453" cy="6796840"/>
          </a:xfrm>
        </p:spPr>
        <p:txBody>
          <a:bodyPr/>
          <a:lstStyle/>
          <a:p>
            <a:pPr>
              <a:buFontTx/>
              <a:buChar char="-"/>
            </a:pP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Språk</a:t>
            </a:r>
          </a:p>
          <a:p>
            <a:pPr>
              <a:buFontTx/>
              <a:buChar char="-"/>
            </a:pP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Kultur</a:t>
            </a:r>
          </a:p>
          <a:p>
            <a:pPr>
              <a:buFontTx/>
              <a:buChar char="-"/>
            </a:pP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Systemforståing</a:t>
            </a:r>
          </a:p>
          <a:p>
            <a:pPr>
              <a:buFontTx/>
              <a:buChar char="-"/>
            </a:pP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Arbeidslivskunnskap</a:t>
            </a:r>
          </a:p>
          <a:p>
            <a:pPr>
              <a:buFontTx/>
              <a:buChar char="-"/>
            </a:pP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</a:p>
          <a:p>
            <a:pPr>
              <a:buFontTx/>
              <a:buChar char="-"/>
            </a:pP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Rolleforståing</a:t>
            </a:r>
          </a:p>
          <a:p>
            <a:pPr>
              <a:buFontTx/>
              <a:buChar char="-"/>
            </a:pP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Sosiale </a:t>
            </a:r>
            <a:r>
              <a:rPr lang="nb-NO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kodar</a:t>
            </a:r>
            <a:endParaRPr lang="nb-NO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nb-NO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</a:p>
          <a:p>
            <a:pPr>
              <a:buFontTx/>
              <a:buChar char="-"/>
            </a:pPr>
            <a:endParaRPr lang="nb-N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Kvifor</a:t>
            </a:r>
            <a:r>
              <a:rPr lang="nb-NO" dirty="0" smtClean="0"/>
              <a:t> tilrettelegging?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56"/>
          <a:stretch/>
        </p:blipFill>
        <p:spPr>
          <a:xfrm>
            <a:off x="6358384" y="3508648"/>
            <a:ext cx="5844622" cy="54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650875" y="2716560"/>
            <a:ext cx="5778792" cy="6436800"/>
          </a:xfrm>
        </p:spPr>
        <p:txBody>
          <a:bodyPr/>
          <a:lstStyle/>
          <a:p>
            <a:pPr marL="0" indent="0">
              <a:buNone/>
            </a:pPr>
            <a:endParaRPr lang="nb-N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9552" y="7541096"/>
            <a:ext cx="11703050" cy="2199366"/>
          </a:xfrm>
        </p:spPr>
        <p:txBody>
          <a:bodyPr/>
          <a:lstStyle/>
          <a:p>
            <a:r>
              <a:rPr lang="nb-NO" dirty="0" smtClean="0"/>
              <a:t>Kva skal til for at dette skal fungere?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08" y="0"/>
            <a:ext cx="10260632" cy="73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381720" y="2956760"/>
            <a:ext cx="5203453" cy="6175780"/>
          </a:xfrm>
        </p:spPr>
        <p:txBody>
          <a:bodyPr/>
          <a:lstStyle/>
          <a:p>
            <a:pPr>
              <a:buFontTx/>
              <a:buChar char="-"/>
            </a:pP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Kven </a:t>
            </a:r>
            <a:r>
              <a:rPr lang="nb-NO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fangar</a:t>
            </a: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opp og kven tek tak?</a:t>
            </a:r>
          </a:p>
          <a:p>
            <a:pPr>
              <a:buFontTx/>
              <a:buChar char="-"/>
            </a:pP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Læring av praksis/ erfaring? </a:t>
            </a:r>
          </a:p>
          <a:p>
            <a:pPr lvl="1">
              <a:buFontTx/>
              <a:buChar char="-"/>
            </a:pPr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Knytte </a:t>
            </a:r>
            <a:r>
              <a:rPr lang="nb-NO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saman</a:t>
            </a:r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teori og erfaring. </a:t>
            </a:r>
          </a:p>
          <a:p>
            <a:pPr lvl="1">
              <a:buFontTx/>
              <a:buChar char="-"/>
            </a:pPr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Nytte konkrete </a:t>
            </a:r>
            <a:r>
              <a:rPr lang="nb-NO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hendingar</a:t>
            </a:r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til læring. </a:t>
            </a:r>
            <a:r>
              <a:rPr lang="nb-NO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Ikkje</a:t>
            </a:r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gå rundt grauten. </a:t>
            </a:r>
          </a:p>
          <a:p>
            <a:pPr>
              <a:buFontTx/>
              <a:buChar char="-"/>
            </a:pP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Når er nok </a:t>
            </a:r>
            <a:r>
              <a:rPr lang="nb-NO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nok</a:t>
            </a: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Kor </a:t>
            </a:r>
            <a:r>
              <a:rPr lang="nb-NO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mykje</a:t>
            </a: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skal </a:t>
            </a:r>
            <a:r>
              <a:rPr lang="nb-NO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legge til rette? </a:t>
            </a:r>
          </a:p>
          <a:p>
            <a:pPr>
              <a:buFontTx/>
              <a:buChar char="-"/>
            </a:pP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Behov og kapasitet</a:t>
            </a:r>
          </a:p>
          <a:p>
            <a:pPr>
              <a:buFontTx/>
              <a:buChar char="-"/>
            </a:pPr>
            <a:endParaRPr lang="nb-NO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nb-N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Fange opp og legge til rette</a:t>
            </a:r>
            <a:br>
              <a:rPr lang="nb-NO" dirty="0" smtClean="0"/>
            </a:br>
            <a:r>
              <a:rPr lang="nb-NO" dirty="0" smtClean="0"/>
              <a:t>- skape læring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21" y="3076600"/>
            <a:ext cx="7177979" cy="52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525736" y="1276400"/>
            <a:ext cx="12025336" cy="53285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Ta ting «med </a:t>
            </a:r>
            <a:r>
              <a:rPr lang="nb-NO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gong» (Før det blir «ei sak»)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Snakke </a:t>
            </a: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med – </a:t>
            </a:r>
            <a:r>
              <a:rPr lang="nb-NO" sz="2600" dirty="0" err="1">
                <a:latin typeface="Arial" panose="020B0604020202020204" pitchFamily="34" charset="0"/>
                <a:cs typeface="Arial" panose="020B0604020202020204" pitchFamily="34" charset="0"/>
              </a:rPr>
              <a:t>ikkje</a:t>
            </a: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om. </a:t>
            </a: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Direkte og konkret – både positivt og </a:t>
            </a:r>
            <a:r>
              <a:rPr lang="nb-NO" sz="2600" dirty="0" err="1">
                <a:latin typeface="Arial" panose="020B0604020202020204" pitchFamily="34" charset="0"/>
                <a:cs typeface="Arial" panose="020B0604020202020204" pitchFamily="34" charset="0"/>
              </a:rPr>
              <a:t>konstrktivt</a:t>
            </a: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/negativt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Faste møtepunkt - praksisrefleksjon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Tørre å snakke om også det </a:t>
            </a:r>
            <a:r>
              <a:rPr lang="nb-NO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vanskelege</a:t>
            </a:r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? Andre ting enn </a:t>
            </a:r>
            <a:r>
              <a:rPr lang="nb-NO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berre</a:t>
            </a:r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fag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Ulikt </a:t>
            </a:r>
            <a:r>
              <a:rPr lang="nb-NO" sz="2600" dirty="0" err="1">
                <a:latin typeface="Arial" panose="020B0604020202020204" pitchFamily="34" charset="0"/>
                <a:cs typeface="Arial" panose="020B0604020202020204" pitchFamily="34" charset="0"/>
              </a:rPr>
              <a:t>verdsbilete</a:t>
            </a: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 – ulik forståing. </a:t>
            </a:r>
            <a:r>
              <a:rPr lang="nb-NO" sz="2600" dirty="0" err="1">
                <a:latin typeface="Arial" panose="020B0604020202020204" pitchFamily="34" charset="0"/>
                <a:cs typeface="Arial" panose="020B0604020202020204" pitchFamily="34" charset="0"/>
              </a:rPr>
              <a:t>Ikkje</a:t>
            </a: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 ta ting for gitt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Ansvarleggjering</a:t>
            </a:r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Kven har ansvaret?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VGS? </a:t>
            </a:r>
            <a:r>
              <a:rPr lang="nb-N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Prosjektleiar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Praksisplass? NAV? Kandidaten </a:t>
            </a:r>
            <a:r>
              <a:rPr lang="nb-N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sjølv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50875" y="124272"/>
            <a:ext cx="11703050" cy="1891853"/>
          </a:xfrm>
        </p:spPr>
        <p:txBody>
          <a:bodyPr/>
          <a:lstStyle/>
          <a:p>
            <a:r>
              <a:rPr lang="nb-NO" dirty="0" smtClean="0"/>
              <a:t>Tett oppfølging – men </a:t>
            </a:r>
            <a:r>
              <a:rPr lang="nb-NO" dirty="0" err="1" smtClean="0"/>
              <a:t>korleis</a:t>
            </a:r>
            <a:r>
              <a:rPr lang="nb-NO" dirty="0" smtClean="0"/>
              <a:t>?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25012" r="1463" b="37056"/>
          <a:stretch/>
        </p:blipFill>
        <p:spPr>
          <a:xfrm>
            <a:off x="0" y="5740896"/>
            <a:ext cx="1302074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6430392" y="3076600"/>
            <a:ext cx="6192688" cy="5491384"/>
          </a:xfrm>
        </p:spPr>
        <p:txBody>
          <a:bodyPr/>
          <a:lstStyle/>
          <a:p>
            <a:r>
              <a:rPr lang="nb-NO" sz="4000" b="1" dirty="0" err="1" smtClean="0"/>
              <a:t>Deltakar</a:t>
            </a:r>
            <a:r>
              <a:rPr lang="nb-NO" sz="4000" b="1" dirty="0" smtClean="0"/>
              <a:t> </a:t>
            </a:r>
            <a:r>
              <a:rPr lang="nb-NO" sz="4000" b="1" dirty="0" err="1" smtClean="0"/>
              <a:t>sjølv</a:t>
            </a:r>
            <a:endParaRPr lang="nb-NO" sz="4000" b="1" dirty="0" smtClean="0"/>
          </a:p>
          <a:p>
            <a:r>
              <a:rPr lang="nb-NO" sz="4000" b="1" dirty="0" smtClean="0"/>
              <a:t>Praksisplass (</a:t>
            </a:r>
            <a:r>
              <a:rPr lang="nb-NO" sz="4000" b="1" dirty="0" err="1" smtClean="0"/>
              <a:t>praksisvegleiar</a:t>
            </a:r>
            <a:r>
              <a:rPr lang="nb-NO" sz="4000" b="1" dirty="0" smtClean="0"/>
              <a:t>/mentor)</a:t>
            </a:r>
          </a:p>
          <a:p>
            <a:r>
              <a:rPr lang="nb-NO" sz="4000" b="1" dirty="0" err="1" smtClean="0"/>
              <a:t>Lærar</a:t>
            </a:r>
            <a:endParaRPr lang="nb-NO" sz="4000" b="1" dirty="0" smtClean="0"/>
          </a:p>
          <a:p>
            <a:r>
              <a:rPr lang="nb-NO" sz="4000" b="1" dirty="0" err="1" smtClean="0"/>
              <a:t>Prosjektleiar</a:t>
            </a:r>
            <a:endParaRPr lang="nb-NO" sz="4000" b="1" dirty="0" smtClean="0"/>
          </a:p>
          <a:p>
            <a:r>
              <a:rPr lang="nb-NO" sz="4000" b="1" dirty="0" smtClean="0"/>
              <a:t>NAV/</a:t>
            </a:r>
            <a:r>
              <a:rPr lang="nb-NO" sz="4000" b="1" dirty="0" err="1" smtClean="0"/>
              <a:t>programrådgjevar</a:t>
            </a:r>
            <a:endParaRPr lang="nb-NO" sz="4000" b="1" dirty="0" smtClean="0"/>
          </a:p>
          <a:p>
            <a:endParaRPr lang="nb-NO" sz="4000" b="1" dirty="0" smtClean="0"/>
          </a:p>
          <a:p>
            <a:endParaRPr lang="nb-NO" sz="4000" b="1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Roller – og samhandling?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6" y="2284512"/>
            <a:ext cx="6062991" cy="599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6430392" y="3076600"/>
            <a:ext cx="6192688" cy="5491384"/>
          </a:xfrm>
        </p:spPr>
        <p:txBody>
          <a:bodyPr/>
          <a:lstStyle/>
          <a:p>
            <a:r>
              <a:rPr lang="nb-NO" sz="4000" dirty="0" smtClean="0"/>
              <a:t>Ta ting umiddelbart og på «</a:t>
            </a:r>
            <a:r>
              <a:rPr lang="nb-NO" sz="4000" dirty="0" err="1" smtClean="0"/>
              <a:t>lavast</a:t>
            </a:r>
            <a:r>
              <a:rPr lang="nb-NO" sz="4000" dirty="0" smtClean="0"/>
              <a:t>» </a:t>
            </a:r>
            <a:r>
              <a:rPr lang="nb-NO" sz="4000" dirty="0" err="1" smtClean="0"/>
              <a:t>mogleg</a:t>
            </a:r>
            <a:r>
              <a:rPr lang="nb-NO" sz="4000" dirty="0" smtClean="0"/>
              <a:t> nivå</a:t>
            </a:r>
          </a:p>
          <a:p>
            <a:r>
              <a:rPr lang="nb-NO" sz="4000" dirty="0" smtClean="0"/>
              <a:t>Direkte og konkret – </a:t>
            </a:r>
            <a:r>
              <a:rPr lang="nb-NO" sz="4000" dirty="0" err="1" smtClean="0"/>
              <a:t>ikkje</a:t>
            </a:r>
            <a:r>
              <a:rPr lang="nb-NO" sz="4000" dirty="0" smtClean="0"/>
              <a:t> gå rundt grauten (positivt </a:t>
            </a:r>
            <a:r>
              <a:rPr lang="nb-NO" sz="4000" smtClean="0"/>
              <a:t>og negativt</a:t>
            </a:r>
            <a:r>
              <a:rPr lang="nb-NO" sz="4000" dirty="0" smtClean="0"/>
              <a:t>)</a:t>
            </a:r>
          </a:p>
          <a:p>
            <a:r>
              <a:rPr lang="nb-NO" sz="4000" dirty="0" smtClean="0"/>
              <a:t>Set av tid (</a:t>
            </a:r>
            <a:r>
              <a:rPr lang="nb-NO" sz="4000" dirty="0" err="1" smtClean="0"/>
              <a:t>ca</a:t>
            </a:r>
            <a:r>
              <a:rPr lang="nb-NO" sz="4000" dirty="0" smtClean="0"/>
              <a:t> </a:t>
            </a:r>
            <a:r>
              <a:rPr lang="nb-NO" sz="4000" dirty="0" err="1" smtClean="0"/>
              <a:t>ein</a:t>
            </a:r>
            <a:r>
              <a:rPr lang="nb-NO" sz="4000" dirty="0" smtClean="0"/>
              <a:t> gong </a:t>
            </a:r>
            <a:r>
              <a:rPr lang="nb-NO" sz="4000" dirty="0" err="1" smtClean="0"/>
              <a:t>månaden</a:t>
            </a:r>
            <a:r>
              <a:rPr lang="nb-NO" sz="4000" dirty="0" smtClean="0"/>
              <a:t>). 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pic>
        <p:nvPicPr>
          <p:cNvPr id="1028" name="Picture 4" descr="Pilene i målet vektorgrafikk utkli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8" y="2428528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_mal_gra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/>
      <a:lstStyle>
        <a:defPPr marL="0" marR="0" indent="0" algn="l" defTabSz="130046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400" b="0" i="0" u="none" strike="noStrike" kern="1200" cap="none" spc="10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imes New Roman" pitchFamily="18" charset="0"/>
            <a:ea typeface="+mn-ea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UK_mal_graa</Template>
  <TotalTime>3046</TotalTime>
  <Words>280</Words>
  <Application>Microsoft Office PowerPoint</Application>
  <PresentationFormat>Egendefinert</PresentationFormat>
  <Paragraphs>49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UK_mal_graa</vt:lpstr>
      <vt:lpstr>Særskilt tilrettelegging - utanomfagleg</vt:lpstr>
      <vt:lpstr>Mål: Kvalifisere dyktige og attraktive arbeidstakarar med fagbrev i industrimekanikarfaget – korleis lukkast?</vt:lpstr>
      <vt:lpstr>Kven er elevane?</vt:lpstr>
      <vt:lpstr>Kvifor tilrettelegging?</vt:lpstr>
      <vt:lpstr>Kva skal til for at dette skal fungere?</vt:lpstr>
      <vt:lpstr>Fange opp og legge til rette - skape læring</vt:lpstr>
      <vt:lpstr>Tett oppfølging – men korleis?</vt:lpstr>
      <vt:lpstr>Roller – og samhandling?</vt:lpstr>
      <vt:lpstr>Oppsummering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Lars Erling Hovlid</dc:creator>
  <cp:lastModifiedBy>Kari Marie Øvrebøe</cp:lastModifiedBy>
  <cp:revision>82</cp:revision>
  <cp:lastPrinted>2017-06-19T13:01:03Z</cp:lastPrinted>
  <dcterms:created xsi:type="dcterms:W3CDTF">2016-09-29T11:53:05Z</dcterms:created>
  <dcterms:modified xsi:type="dcterms:W3CDTF">2021-06-29T07:13:19Z</dcterms:modified>
</cp:coreProperties>
</file>