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73" r:id="rId5"/>
  </p:sldMasterIdLst>
  <p:notesMasterIdLst>
    <p:notesMasterId r:id="rId28"/>
  </p:notesMasterIdLst>
  <p:sldIdLst>
    <p:sldId id="256" r:id="rId6"/>
    <p:sldId id="269" r:id="rId7"/>
    <p:sldId id="270" r:id="rId8"/>
    <p:sldId id="271" r:id="rId9"/>
    <p:sldId id="273" r:id="rId10"/>
    <p:sldId id="277" r:id="rId11"/>
    <p:sldId id="278" r:id="rId12"/>
    <p:sldId id="279" r:id="rId13"/>
    <p:sldId id="257" r:id="rId14"/>
    <p:sldId id="258" r:id="rId15"/>
    <p:sldId id="259" r:id="rId16"/>
    <p:sldId id="260" r:id="rId17"/>
    <p:sldId id="262" r:id="rId18"/>
    <p:sldId id="261" r:id="rId19"/>
    <p:sldId id="263" r:id="rId20"/>
    <p:sldId id="264" r:id="rId21"/>
    <p:sldId id="265" r:id="rId22"/>
    <p:sldId id="266" r:id="rId23"/>
    <p:sldId id="267" r:id="rId24"/>
    <p:sldId id="268" r:id="rId25"/>
    <p:sldId id="274" r:id="rId26"/>
    <p:sldId id="275" r:id="rId27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7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dirty="0" err="1"/>
              <a:t>Folketalsutviklinga</a:t>
            </a:r>
            <a:r>
              <a:rPr lang="nb-NO" sz="2000" baseline="0" dirty="0"/>
              <a:t> 2006-2021</a:t>
            </a:r>
            <a:endParaRPr lang="nb-NO" sz="200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'Ark2'!$C$15</c:f>
              <c:strCache>
                <c:ptCount val="1"/>
                <c:pt idx="0">
                  <c:v>Befolkninga elles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'Ark2'!$D$2:$S$2</c:f>
              <c:strCache>
                <c:ptCount val="16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</c:strCache>
            </c:strRef>
          </c:cat>
          <c:val>
            <c:numRef>
              <c:f>'Ark2'!$D$15:$S$15</c:f>
              <c:numCache>
                <c:formatCode>General</c:formatCode>
                <c:ptCount val="16"/>
                <c:pt idx="0">
                  <c:v>6452</c:v>
                </c:pt>
                <c:pt idx="1">
                  <c:v>6460</c:v>
                </c:pt>
                <c:pt idx="2">
                  <c:v>6482</c:v>
                </c:pt>
                <c:pt idx="3">
                  <c:v>6498</c:v>
                </c:pt>
                <c:pt idx="4">
                  <c:v>6591</c:v>
                </c:pt>
                <c:pt idx="5">
                  <c:v>6690</c:v>
                </c:pt>
                <c:pt idx="6">
                  <c:v>6736</c:v>
                </c:pt>
                <c:pt idx="7">
                  <c:v>6752</c:v>
                </c:pt>
                <c:pt idx="8">
                  <c:v>6818</c:v>
                </c:pt>
                <c:pt idx="9">
                  <c:v>6907</c:v>
                </c:pt>
                <c:pt idx="10">
                  <c:v>6987</c:v>
                </c:pt>
                <c:pt idx="11">
                  <c:v>7001</c:v>
                </c:pt>
                <c:pt idx="12">
                  <c:v>7078</c:v>
                </c:pt>
                <c:pt idx="13">
                  <c:v>7147</c:v>
                </c:pt>
                <c:pt idx="14">
                  <c:v>7164</c:v>
                </c:pt>
                <c:pt idx="15">
                  <c:v>7220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AFC-46FF-B55B-52AEB6728A6D}"/>
            </c:ext>
          </c:extLst>
        </c:ser>
        <c:ser>
          <c:idx val="1"/>
          <c:order val="1"/>
          <c:tx>
            <c:strRef>
              <c:f>'Ark2'!$C$16</c:f>
              <c:strCache>
                <c:ptCount val="1"/>
                <c:pt idx="0">
                  <c:v>Innvandrarbefolkninga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'Ark2'!$D$2:$S$2</c:f>
              <c:strCache>
                <c:ptCount val="16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</c:strCache>
            </c:strRef>
          </c:cat>
          <c:val>
            <c:numRef>
              <c:f>'Ark2'!$D$16:$S$16</c:f>
              <c:numCache>
                <c:formatCode>General</c:formatCode>
                <c:ptCount val="16"/>
                <c:pt idx="0">
                  <c:v>361</c:v>
                </c:pt>
                <c:pt idx="1">
                  <c:v>381</c:v>
                </c:pt>
                <c:pt idx="2">
                  <c:v>464</c:v>
                </c:pt>
                <c:pt idx="3">
                  <c:v>554</c:v>
                </c:pt>
                <c:pt idx="4">
                  <c:v>870</c:v>
                </c:pt>
                <c:pt idx="5">
                  <c:v>1061</c:v>
                </c:pt>
                <c:pt idx="6">
                  <c:v>1092</c:v>
                </c:pt>
                <c:pt idx="7">
                  <c:v>1175</c:v>
                </c:pt>
                <c:pt idx="8">
                  <c:v>1274</c:v>
                </c:pt>
                <c:pt idx="9">
                  <c:v>1385</c:v>
                </c:pt>
                <c:pt idx="10">
                  <c:v>1443</c:v>
                </c:pt>
                <c:pt idx="11">
                  <c:v>1456</c:v>
                </c:pt>
                <c:pt idx="12">
                  <c:v>1477</c:v>
                </c:pt>
                <c:pt idx="13">
                  <c:v>1462</c:v>
                </c:pt>
                <c:pt idx="14">
                  <c:v>1407</c:v>
                </c:pt>
                <c:pt idx="15">
                  <c:v>1355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AFC-46FF-B55B-52AEB6728A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37062335"/>
        <c:axId val="837064415"/>
      </c:barChart>
      <c:catAx>
        <c:axId val="8370623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837064415"/>
        <c:crosses val="autoZero"/>
        <c:auto val="1"/>
        <c:lblAlgn val="ctr"/>
        <c:lblOffset val="100"/>
        <c:noMultiLvlLbl val="0"/>
      </c:catAx>
      <c:valAx>
        <c:axId val="837064415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83706233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 err="1"/>
              <a:t>Folketalsutvikling</a:t>
            </a:r>
            <a:r>
              <a:rPr lang="en-US" sz="1800" dirty="0"/>
              <a:t> </a:t>
            </a:r>
            <a:r>
              <a:rPr lang="en-US" sz="1800" b="1" dirty="0" err="1"/>
              <a:t>grunnkretser</a:t>
            </a:r>
            <a:r>
              <a:rPr lang="en-US" sz="1800" dirty="0"/>
              <a:t> 1999-2022 (</a:t>
            </a:r>
            <a:r>
              <a:rPr lang="en-US" sz="1800" dirty="0" err="1"/>
              <a:t>indeks</a:t>
            </a:r>
            <a:r>
              <a:rPr lang="en-US" sz="1800" dirty="0"/>
              <a:t>)</a:t>
            </a:r>
          </a:p>
        </c:rich>
      </c:tx>
      <c:layout>
        <c:manualLayout>
          <c:xMode val="edge"/>
          <c:yMode val="edge"/>
          <c:x val="0.3208783462648917"/>
          <c:y val="2.162747666113336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'[Folketalsutvikling grunnkretsar Ulstein 1999-2022.xlsx]Personer1'!$B$24</c:f>
              <c:strCache>
                <c:ptCount val="1"/>
                <c:pt idx="0">
                  <c:v>1999</c:v>
                </c:pt>
              </c:strCache>
            </c:strRef>
          </c:tx>
          <c:spPr>
            <a:solidFill>
              <a:schemeClr val="accent2">
                <a:tint val="36000"/>
              </a:schemeClr>
            </a:solidFill>
            <a:ln>
              <a:noFill/>
            </a:ln>
            <a:effectLst/>
          </c:spPr>
          <c:invertIfNegative val="0"/>
          <c:cat>
            <c:strRef>
              <c:f>'[Folketalsutvikling grunnkretsar Ulstein 1999-2022.xlsx]Personer1'!$A$25:$A$41</c:f>
              <c:strCache>
                <c:ptCount val="17"/>
                <c:pt idx="0">
                  <c:v>Flø</c:v>
                </c:pt>
                <c:pt idx="1">
                  <c:v>Hatløy</c:v>
                </c:pt>
                <c:pt idx="2">
                  <c:v>Ulstein</c:v>
                </c:pt>
                <c:pt idx="3">
                  <c:v>Skeide</c:v>
                </c:pt>
                <c:pt idx="4">
                  <c:v>Osnes nedre</c:v>
                </c:pt>
                <c:pt idx="5">
                  <c:v>Ulsteinvik</c:v>
                </c:pt>
                <c:pt idx="6">
                  <c:v>Hofset</c:v>
                </c:pt>
                <c:pt idx="7">
                  <c:v>Holsekre nedre</c:v>
                </c:pt>
                <c:pt idx="8">
                  <c:v>Holsekre øvre m/Hovsetmarka</c:v>
                </c:pt>
                <c:pt idx="9">
                  <c:v>Osnes øvre</c:v>
                </c:pt>
                <c:pt idx="10">
                  <c:v>Saunes</c:v>
                </c:pt>
                <c:pt idx="11">
                  <c:v>Dimna</c:v>
                </c:pt>
                <c:pt idx="12">
                  <c:v>Sundgot</c:v>
                </c:pt>
                <c:pt idx="13">
                  <c:v>Hasund</c:v>
                </c:pt>
                <c:pt idx="14">
                  <c:v>Garnes</c:v>
                </c:pt>
                <c:pt idx="15">
                  <c:v>Haddal</c:v>
                </c:pt>
                <c:pt idx="16">
                  <c:v>Eiksund</c:v>
                </c:pt>
              </c:strCache>
            </c:strRef>
          </c:cat>
          <c:val>
            <c:numRef>
              <c:f>'[Folketalsutvikling grunnkretsar Ulstein 1999-2022.xlsx]Personer1'!$B$25:$B$41</c:f>
              <c:numCache>
                <c:formatCode>0.00</c:formatCode>
                <c:ptCount val="17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309-4BEE-B71B-E18DE1CA3074}"/>
            </c:ext>
          </c:extLst>
        </c:ser>
        <c:ser>
          <c:idx val="1"/>
          <c:order val="1"/>
          <c:tx>
            <c:strRef>
              <c:f>'[Folketalsutvikling grunnkretsar Ulstein 1999-2022.xlsx]Personer1'!$C$24</c:f>
              <c:strCache>
                <c:ptCount val="1"/>
                <c:pt idx="0">
                  <c:v>2000</c:v>
                </c:pt>
              </c:strCache>
            </c:strRef>
          </c:tx>
          <c:spPr>
            <a:solidFill>
              <a:schemeClr val="accent2">
                <a:tint val="42000"/>
              </a:schemeClr>
            </a:solidFill>
            <a:ln>
              <a:noFill/>
            </a:ln>
            <a:effectLst/>
          </c:spPr>
          <c:invertIfNegative val="0"/>
          <c:cat>
            <c:strRef>
              <c:f>'[Folketalsutvikling grunnkretsar Ulstein 1999-2022.xlsx]Personer1'!$A$25:$A$41</c:f>
              <c:strCache>
                <c:ptCount val="17"/>
                <c:pt idx="0">
                  <c:v>Flø</c:v>
                </c:pt>
                <c:pt idx="1">
                  <c:v>Hatløy</c:v>
                </c:pt>
                <c:pt idx="2">
                  <c:v>Ulstein</c:v>
                </c:pt>
                <c:pt idx="3">
                  <c:v>Skeide</c:v>
                </c:pt>
                <c:pt idx="4">
                  <c:v>Osnes nedre</c:v>
                </c:pt>
                <c:pt idx="5">
                  <c:v>Ulsteinvik</c:v>
                </c:pt>
                <c:pt idx="6">
                  <c:v>Hofset</c:v>
                </c:pt>
                <c:pt idx="7">
                  <c:v>Holsekre nedre</c:v>
                </c:pt>
                <c:pt idx="8">
                  <c:v>Holsekre øvre m/Hovsetmarka</c:v>
                </c:pt>
                <c:pt idx="9">
                  <c:v>Osnes øvre</c:v>
                </c:pt>
                <c:pt idx="10">
                  <c:v>Saunes</c:v>
                </c:pt>
                <c:pt idx="11">
                  <c:v>Dimna</c:v>
                </c:pt>
                <c:pt idx="12">
                  <c:v>Sundgot</c:v>
                </c:pt>
                <c:pt idx="13">
                  <c:v>Hasund</c:v>
                </c:pt>
                <c:pt idx="14">
                  <c:v>Garnes</c:v>
                </c:pt>
                <c:pt idx="15">
                  <c:v>Haddal</c:v>
                </c:pt>
                <c:pt idx="16">
                  <c:v>Eiksund</c:v>
                </c:pt>
              </c:strCache>
            </c:strRef>
          </c:cat>
          <c:val>
            <c:numRef>
              <c:f>'[Folketalsutvikling grunnkretsar Ulstein 1999-2022.xlsx]Personer1'!$C$25:$C$41</c:f>
            </c:numRef>
          </c:val>
          <c:extLst>
            <c:ext xmlns:c16="http://schemas.microsoft.com/office/drawing/2014/chart" uri="{C3380CC4-5D6E-409C-BE32-E72D297353CC}">
              <c16:uniqueId val="{00000001-9309-4BEE-B71B-E18DE1CA3074}"/>
            </c:ext>
          </c:extLst>
        </c:ser>
        <c:ser>
          <c:idx val="2"/>
          <c:order val="2"/>
          <c:tx>
            <c:strRef>
              <c:f>'[Folketalsutvikling grunnkretsar Ulstein 1999-2022.xlsx]Personer1'!$D$24</c:f>
              <c:strCache>
                <c:ptCount val="1"/>
                <c:pt idx="0">
                  <c:v>2001</c:v>
                </c:pt>
              </c:strCache>
            </c:strRef>
          </c:tx>
          <c:spPr>
            <a:solidFill>
              <a:schemeClr val="accent2">
                <a:tint val="47000"/>
              </a:schemeClr>
            </a:solidFill>
            <a:ln>
              <a:noFill/>
            </a:ln>
            <a:effectLst/>
          </c:spPr>
          <c:invertIfNegative val="0"/>
          <c:cat>
            <c:strRef>
              <c:f>'[Folketalsutvikling grunnkretsar Ulstein 1999-2022.xlsx]Personer1'!$A$25:$A$41</c:f>
              <c:strCache>
                <c:ptCount val="17"/>
                <c:pt idx="0">
                  <c:v>Flø</c:v>
                </c:pt>
                <c:pt idx="1">
                  <c:v>Hatløy</c:v>
                </c:pt>
                <c:pt idx="2">
                  <c:v>Ulstein</c:v>
                </c:pt>
                <c:pt idx="3">
                  <c:v>Skeide</c:v>
                </c:pt>
                <c:pt idx="4">
                  <c:v>Osnes nedre</c:v>
                </c:pt>
                <c:pt idx="5">
                  <c:v>Ulsteinvik</c:v>
                </c:pt>
                <c:pt idx="6">
                  <c:v>Hofset</c:v>
                </c:pt>
                <c:pt idx="7">
                  <c:v>Holsekre nedre</c:v>
                </c:pt>
                <c:pt idx="8">
                  <c:v>Holsekre øvre m/Hovsetmarka</c:v>
                </c:pt>
                <c:pt idx="9">
                  <c:v>Osnes øvre</c:v>
                </c:pt>
                <c:pt idx="10">
                  <c:v>Saunes</c:v>
                </c:pt>
                <c:pt idx="11">
                  <c:v>Dimna</c:v>
                </c:pt>
                <c:pt idx="12">
                  <c:v>Sundgot</c:v>
                </c:pt>
                <c:pt idx="13">
                  <c:v>Hasund</c:v>
                </c:pt>
                <c:pt idx="14">
                  <c:v>Garnes</c:v>
                </c:pt>
                <c:pt idx="15">
                  <c:v>Haddal</c:v>
                </c:pt>
                <c:pt idx="16">
                  <c:v>Eiksund</c:v>
                </c:pt>
              </c:strCache>
            </c:strRef>
          </c:cat>
          <c:val>
            <c:numRef>
              <c:f>'[Folketalsutvikling grunnkretsar Ulstein 1999-2022.xlsx]Personer1'!$D$25:$D$41</c:f>
            </c:numRef>
          </c:val>
          <c:extLst>
            <c:ext xmlns:c16="http://schemas.microsoft.com/office/drawing/2014/chart" uri="{C3380CC4-5D6E-409C-BE32-E72D297353CC}">
              <c16:uniqueId val="{00000002-9309-4BEE-B71B-E18DE1CA3074}"/>
            </c:ext>
          </c:extLst>
        </c:ser>
        <c:ser>
          <c:idx val="3"/>
          <c:order val="3"/>
          <c:tx>
            <c:strRef>
              <c:f>'[Folketalsutvikling grunnkretsar Ulstein 1999-2022.xlsx]Personer1'!$E$24</c:f>
              <c:strCache>
                <c:ptCount val="1"/>
                <c:pt idx="0">
                  <c:v>2002</c:v>
                </c:pt>
              </c:strCache>
            </c:strRef>
          </c:tx>
          <c:spPr>
            <a:solidFill>
              <a:schemeClr val="accent2">
                <a:tint val="53000"/>
              </a:schemeClr>
            </a:solidFill>
            <a:ln>
              <a:noFill/>
            </a:ln>
            <a:effectLst/>
          </c:spPr>
          <c:invertIfNegative val="0"/>
          <c:cat>
            <c:strRef>
              <c:f>'[Folketalsutvikling grunnkretsar Ulstein 1999-2022.xlsx]Personer1'!$A$25:$A$41</c:f>
              <c:strCache>
                <c:ptCount val="17"/>
                <c:pt idx="0">
                  <c:v>Flø</c:v>
                </c:pt>
                <c:pt idx="1">
                  <c:v>Hatløy</c:v>
                </c:pt>
                <c:pt idx="2">
                  <c:v>Ulstein</c:v>
                </c:pt>
                <c:pt idx="3">
                  <c:v>Skeide</c:v>
                </c:pt>
                <c:pt idx="4">
                  <c:v>Osnes nedre</c:v>
                </c:pt>
                <c:pt idx="5">
                  <c:v>Ulsteinvik</c:v>
                </c:pt>
                <c:pt idx="6">
                  <c:v>Hofset</c:v>
                </c:pt>
                <c:pt idx="7">
                  <c:v>Holsekre nedre</c:v>
                </c:pt>
                <c:pt idx="8">
                  <c:v>Holsekre øvre m/Hovsetmarka</c:v>
                </c:pt>
                <c:pt idx="9">
                  <c:v>Osnes øvre</c:v>
                </c:pt>
                <c:pt idx="10">
                  <c:v>Saunes</c:v>
                </c:pt>
                <c:pt idx="11">
                  <c:v>Dimna</c:v>
                </c:pt>
                <c:pt idx="12">
                  <c:v>Sundgot</c:v>
                </c:pt>
                <c:pt idx="13">
                  <c:v>Hasund</c:v>
                </c:pt>
                <c:pt idx="14">
                  <c:v>Garnes</c:v>
                </c:pt>
                <c:pt idx="15">
                  <c:v>Haddal</c:v>
                </c:pt>
                <c:pt idx="16">
                  <c:v>Eiksund</c:v>
                </c:pt>
              </c:strCache>
            </c:strRef>
          </c:cat>
          <c:val>
            <c:numRef>
              <c:f>'[Folketalsutvikling grunnkretsar Ulstein 1999-2022.xlsx]Personer1'!$E$25:$E$41</c:f>
              <c:numCache>
                <c:formatCode>0.00</c:formatCode>
                <c:ptCount val="17"/>
                <c:pt idx="0">
                  <c:v>0.99328859060402686</c:v>
                </c:pt>
                <c:pt idx="1">
                  <c:v>0.88888888888888884</c:v>
                </c:pt>
                <c:pt idx="2">
                  <c:v>1.0204918032786885</c:v>
                </c:pt>
                <c:pt idx="3">
                  <c:v>0.89864864864864868</c:v>
                </c:pt>
                <c:pt idx="4">
                  <c:v>0.93288590604026844</c:v>
                </c:pt>
                <c:pt idx="5">
                  <c:v>1.0126050420168067</c:v>
                </c:pt>
                <c:pt idx="6">
                  <c:v>1.1254480286738351</c:v>
                </c:pt>
                <c:pt idx="7">
                  <c:v>0.99603174603174605</c:v>
                </c:pt>
                <c:pt idx="8">
                  <c:v>0.97169811320754718</c:v>
                </c:pt>
                <c:pt idx="9">
                  <c:v>1.1064690026954178</c:v>
                </c:pt>
                <c:pt idx="10">
                  <c:v>1.041782729805014</c:v>
                </c:pt>
                <c:pt idx="11">
                  <c:v>1.0660377358490567</c:v>
                </c:pt>
                <c:pt idx="12">
                  <c:v>1.0659186535764376</c:v>
                </c:pt>
                <c:pt idx="13">
                  <c:v>0.9907407407407407</c:v>
                </c:pt>
                <c:pt idx="14">
                  <c:v>1.056338028169014</c:v>
                </c:pt>
                <c:pt idx="15">
                  <c:v>0.98863636363636365</c:v>
                </c:pt>
                <c:pt idx="16">
                  <c:v>1.0378548895899053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309-4BEE-B71B-E18DE1CA3074}"/>
            </c:ext>
          </c:extLst>
        </c:ser>
        <c:ser>
          <c:idx val="4"/>
          <c:order val="4"/>
          <c:tx>
            <c:strRef>
              <c:f>'[Folketalsutvikling grunnkretsar Ulstein 1999-2022.xlsx]Personer1'!$F$24</c:f>
              <c:strCache>
                <c:ptCount val="1"/>
                <c:pt idx="0">
                  <c:v>2003</c:v>
                </c:pt>
              </c:strCache>
            </c:strRef>
          </c:tx>
          <c:spPr>
            <a:solidFill>
              <a:schemeClr val="accent2">
                <a:tint val="58000"/>
              </a:schemeClr>
            </a:solidFill>
            <a:ln>
              <a:noFill/>
            </a:ln>
            <a:effectLst/>
          </c:spPr>
          <c:invertIfNegative val="0"/>
          <c:cat>
            <c:strRef>
              <c:f>'[Folketalsutvikling grunnkretsar Ulstein 1999-2022.xlsx]Personer1'!$A$25:$A$41</c:f>
              <c:strCache>
                <c:ptCount val="17"/>
                <c:pt idx="0">
                  <c:v>Flø</c:v>
                </c:pt>
                <c:pt idx="1">
                  <c:v>Hatløy</c:v>
                </c:pt>
                <c:pt idx="2">
                  <c:v>Ulstein</c:v>
                </c:pt>
                <c:pt idx="3">
                  <c:v>Skeide</c:v>
                </c:pt>
                <c:pt idx="4">
                  <c:v>Osnes nedre</c:v>
                </c:pt>
                <c:pt idx="5">
                  <c:v>Ulsteinvik</c:v>
                </c:pt>
                <c:pt idx="6">
                  <c:v>Hofset</c:v>
                </c:pt>
                <c:pt idx="7">
                  <c:v>Holsekre nedre</c:v>
                </c:pt>
                <c:pt idx="8">
                  <c:v>Holsekre øvre m/Hovsetmarka</c:v>
                </c:pt>
                <c:pt idx="9">
                  <c:v>Osnes øvre</c:v>
                </c:pt>
                <c:pt idx="10">
                  <c:v>Saunes</c:v>
                </c:pt>
                <c:pt idx="11">
                  <c:v>Dimna</c:v>
                </c:pt>
                <c:pt idx="12">
                  <c:v>Sundgot</c:v>
                </c:pt>
                <c:pt idx="13">
                  <c:v>Hasund</c:v>
                </c:pt>
                <c:pt idx="14">
                  <c:v>Garnes</c:v>
                </c:pt>
                <c:pt idx="15">
                  <c:v>Haddal</c:v>
                </c:pt>
                <c:pt idx="16">
                  <c:v>Eiksund</c:v>
                </c:pt>
              </c:strCache>
            </c:strRef>
          </c:cat>
          <c:val>
            <c:numRef>
              <c:f>'[Folketalsutvikling grunnkretsar Ulstein 1999-2022.xlsx]Personer1'!$F$25:$F$41</c:f>
            </c:numRef>
          </c:val>
          <c:extLst>
            <c:ext xmlns:c16="http://schemas.microsoft.com/office/drawing/2014/chart" uri="{C3380CC4-5D6E-409C-BE32-E72D297353CC}">
              <c16:uniqueId val="{00000004-9309-4BEE-B71B-E18DE1CA3074}"/>
            </c:ext>
          </c:extLst>
        </c:ser>
        <c:ser>
          <c:idx val="5"/>
          <c:order val="5"/>
          <c:tx>
            <c:strRef>
              <c:f>'[Folketalsutvikling grunnkretsar Ulstein 1999-2022.xlsx]Personer1'!$G$24</c:f>
              <c:strCache>
                <c:ptCount val="1"/>
                <c:pt idx="0">
                  <c:v>2004</c:v>
                </c:pt>
              </c:strCache>
            </c:strRef>
          </c:tx>
          <c:spPr>
            <a:solidFill>
              <a:schemeClr val="accent2">
                <a:tint val="64000"/>
              </a:schemeClr>
            </a:solidFill>
            <a:ln>
              <a:noFill/>
            </a:ln>
            <a:effectLst/>
          </c:spPr>
          <c:invertIfNegative val="0"/>
          <c:cat>
            <c:strRef>
              <c:f>'[Folketalsutvikling grunnkretsar Ulstein 1999-2022.xlsx]Personer1'!$A$25:$A$41</c:f>
              <c:strCache>
                <c:ptCount val="17"/>
                <c:pt idx="0">
                  <c:v>Flø</c:v>
                </c:pt>
                <c:pt idx="1">
                  <c:v>Hatløy</c:v>
                </c:pt>
                <c:pt idx="2">
                  <c:v>Ulstein</c:v>
                </c:pt>
                <c:pt idx="3">
                  <c:v>Skeide</c:v>
                </c:pt>
                <c:pt idx="4">
                  <c:v>Osnes nedre</c:v>
                </c:pt>
                <c:pt idx="5">
                  <c:v>Ulsteinvik</c:v>
                </c:pt>
                <c:pt idx="6">
                  <c:v>Hofset</c:v>
                </c:pt>
                <c:pt idx="7">
                  <c:v>Holsekre nedre</c:v>
                </c:pt>
                <c:pt idx="8">
                  <c:v>Holsekre øvre m/Hovsetmarka</c:v>
                </c:pt>
                <c:pt idx="9">
                  <c:v>Osnes øvre</c:v>
                </c:pt>
                <c:pt idx="10">
                  <c:v>Saunes</c:v>
                </c:pt>
                <c:pt idx="11">
                  <c:v>Dimna</c:v>
                </c:pt>
                <c:pt idx="12">
                  <c:v>Sundgot</c:v>
                </c:pt>
                <c:pt idx="13">
                  <c:v>Hasund</c:v>
                </c:pt>
                <c:pt idx="14">
                  <c:v>Garnes</c:v>
                </c:pt>
                <c:pt idx="15">
                  <c:v>Haddal</c:v>
                </c:pt>
                <c:pt idx="16">
                  <c:v>Eiksund</c:v>
                </c:pt>
              </c:strCache>
            </c:strRef>
          </c:cat>
          <c:val>
            <c:numRef>
              <c:f>'[Folketalsutvikling grunnkretsar Ulstein 1999-2022.xlsx]Personer1'!$G$25:$G$41</c:f>
            </c:numRef>
          </c:val>
          <c:extLst>
            <c:ext xmlns:c16="http://schemas.microsoft.com/office/drawing/2014/chart" uri="{C3380CC4-5D6E-409C-BE32-E72D297353CC}">
              <c16:uniqueId val="{00000005-9309-4BEE-B71B-E18DE1CA3074}"/>
            </c:ext>
          </c:extLst>
        </c:ser>
        <c:ser>
          <c:idx val="6"/>
          <c:order val="6"/>
          <c:tx>
            <c:strRef>
              <c:f>'[Folketalsutvikling grunnkretsar Ulstein 1999-2022.xlsx]Personer1'!$H$24</c:f>
              <c:strCache>
                <c:ptCount val="1"/>
                <c:pt idx="0">
                  <c:v>2005</c:v>
                </c:pt>
              </c:strCache>
            </c:strRef>
          </c:tx>
          <c:spPr>
            <a:solidFill>
              <a:schemeClr val="accent2">
                <a:tint val="70000"/>
              </a:schemeClr>
            </a:solidFill>
            <a:ln>
              <a:noFill/>
            </a:ln>
            <a:effectLst/>
          </c:spPr>
          <c:invertIfNegative val="0"/>
          <c:cat>
            <c:strRef>
              <c:f>'[Folketalsutvikling grunnkretsar Ulstein 1999-2022.xlsx]Personer1'!$A$25:$A$41</c:f>
              <c:strCache>
                <c:ptCount val="17"/>
                <c:pt idx="0">
                  <c:v>Flø</c:v>
                </c:pt>
                <c:pt idx="1">
                  <c:v>Hatløy</c:v>
                </c:pt>
                <c:pt idx="2">
                  <c:v>Ulstein</c:v>
                </c:pt>
                <c:pt idx="3">
                  <c:v>Skeide</c:v>
                </c:pt>
                <c:pt idx="4">
                  <c:v>Osnes nedre</c:v>
                </c:pt>
                <c:pt idx="5">
                  <c:v>Ulsteinvik</c:v>
                </c:pt>
                <c:pt idx="6">
                  <c:v>Hofset</c:v>
                </c:pt>
                <c:pt idx="7">
                  <c:v>Holsekre nedre</c:v>
                </c:pt>
                <c:pt idx="8">
                  <c:v>Holsekre øvre m/Hovsetmarka</c:v>
                </c:pt>
                <c:pt idx="9">
                  <c:v>Osnes øvre</c:v>
                </c:pt>
                <c:pt idx="10">
                  <c:v>Saunes</c:v>
                </c:pt>
                <c:pt idx="11">
                  <c:v>Dimna</c:v>
                </c:pt>
                <c:pt idx="12">
                  <c:v>Sundgot</c:v>
                </c:pt>
                <c:pt idx="13">
                  <c:v>Hasund</c:v>
                </c:pt>
                <c:pt idx="14">
                  <c:v>Garnes</c:v>
                </c:pt>
                <c:pt idx="15">
                  <c:v>Haddal</c:v>
                </c:pt>
                <c:pt idx="16">
                  <c:v>Eiksund</c:v>
                </c:pt>
              </c:strCache>
            </c:strRef>
          </c:cat>
          <c:val>
            <c:numRef>
              <c:f>'[Folketalsutvikling grunnkretsar Ulstein 1999-2022.xlsx]Personer1'!$H$25:$H$41</c:f>
              <c:numCache>
                <c:formatCode>0.00</c:formatCode>
                <c:ptCount val="17"/>
                <c:pt idx="0">
                  <c:v>0.99328859060402686</c:v>
                </c:pt>
                <c:pt idx="1">
                  <c:v>1</c:v>
                </c:pt>
                <c:pt idx="2">
                  <c:v>1.0901639344262295</c:v>
                </c:pt>
                <c:pt idx="3">
                  <c:v>0.92229729729729726</c:v>
                </c:pt>
                <c:pt idx="4">
                  <c:v>1.0402684563758389</c:v>
                </c:pt>
                <c:pt idx="5">
                  <c:v>0.98319327731092432</c:v>
                </c:pt>
                <c:pt idx="6">
                  <c:v>1.2204301075268817</c:v>
                </c:pt>
                <c:pt idx="7">
                  <c:v>0.98809523809523814</c:v>
                </c:pt>
                <c:pt idx="8">
                  <c:v>0.94768439108061753</c:v>
                </c:pt>
                <c:pt idx="9">
                  <c:v>1.0902964959568733</c:v>
                </c:pt>
                <c:pt idx="10">
                  <c:v>1.1504178272980501</c:v>
                </c:pt>
                <c:pt idx="11">
                  <c:v>1.1650943396226414</c:v>
                </c:pt>
                <c:pt idx="12">
                  <c:v>1.0953716690042077</c:v>
                </c:pt>
                <c:pt idx="13">
                  <c:v>1.0300925925925926</c:v>
                </c:pt>
                <c:pt idx="14">
                  <c:v>1.056338028169014</c:v>
                </c:pt>
                <c:pt idx="15">
                  <c:v>0.97272727272727277</c:v>
                </c:pt>
                <c:pt idx="16">
                  <c:v>0.98107255520504733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309-4BEE-B71B-E18DE1CA3074}"/>
            </c:ext>
          </c:extLst>
        </c:ser>
        <c:ser>
          <c:idx val="7"/>
          <c:order val="7"/>
          <c:tx>
            <c:strRef>
              <c:f>'[Folketalsutvikling grunnkretsar Ulstein 1999-2022.xlsx]Personer1'!$I$24</c:f>
              <c:strCache>
                <c:ptCount val="1"/>
                <c:pt idx="0">
                  <c:v>2006</c:v>
                </c:pt>
              </c:strCache>
            </c:strRef>
          </c:tx>
          <c:spPr>
            <a:solidFill>
              <a:schemeClr val="accent2">
                <a:tint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'[Folketalsutvikling grunnkretsar Ulstein 1999-2022.xlsx]Personer1'!$A$25:$A$41</c:f>
              <c:strCache>
                <c:ptCount val="17"/>
                <c:pt idx="0">
                  <c:v>Flø</c:v>
                </c:pt>
                <c:pt idx="1">
                  <c:v>Hatløy</c:v>
                </c:pt>
                <c:pt idx="2">
                  <c:v>Ulstein</c:v>
                </c:pt>
                <c:pt idx="3">
                  <c:v>Skeide</c:v>
                </c:pt>
                <c:pt idx="4">
                  <c:v>Osnes nedre</c:v>
                </c:pt>
                <c:pt idx="5">
                  <c:v>Ulsteinvik</c:v>
                </c:pt>
                <c:pt idx="6">
                  <c:v>Hofset</c:v>
                </c:pt>
                <c:pt idx="7">
                  <c:v>Holsekre nedre</c:v>
                </c:pt>
                <c:pt idx="8">
                  <c:v>Holsekre øvre m/Hovsetmarka</c:v>
                </c:pt>
                <c:pt idx="9">
                  <c:v>Osnes øvre</c:v>
                </c:pt>
                <c:pt idx="10">
                  <c:v>Saunes</c:v>
                </c:pt>
                <c:pt idx="11">
                  <c:v>Dimna</c:v>
                </c:pt>
                <c:pt idx="12">
                  <c:v>Sundgot</c:v>
                </c:pt>
                <c:pt idx="13">
                  <c:v>Hasund</c:v>
                </c:pt>
                <c:pt idx="14">
                  <c:v>Garnes</c:v>
                </c:pt>
                <c:pt idx="15">
                  <c:v>Haddal</c:v>
                </c:pt>
                <c:pt idx="16">
                  <c:v>Eiksund</c:v>
                </c:pt>
              </c:strCache>
            </c:strRef>
          </c:cat>
          <c:val>
            <c:numRef>
              <c:f>'[Folketalsutvikling grunnkretsar Ulstein 1999-2022.xlsx]Personer1'!$I$25:$I$41</c:f>
            </c:numRef>
          </c:val>
          <c:extLst>
            <c:ext xmlns:c16="http://schemas.microsoft.com/office/drawing/2014/chart" uri="{C3380CC4-5D6E-409C-BE32-E72D297353CC}">
              <c16:uniqueId val="{00000007-9309-4BEE-B71B-E18DE1CA3074}"/>
            </c:ext>
          </c:extLst>
        </c:ser>
        <c:ser>
          <c:idx val="8"/>
          <c:order val="8"/>
          <c:tx>
            <c:strRef>
              <c:f>'[Folketalsutvikling grunnkretsar Ulstein 1999-2022.xlsx]Personer1'!$J$24</c:f>
              <c:strCache>
                <c:ptCount val="1"/>
                <c:pt idx="0">
                  <c:v>2007</c:v>
                </c:pt>
              </c:strCache>
            </c:strRef>
          </c:tx>
          <c:spPr>
            <a:solidFill>
              <a:schemeClr val="accent2">
                <a:tint val="81000"/>
              </a:schemeClr>
            </a:solidFill>
            <a:ln>
              <a:noFill/>
            </a:ln>
            <a:effectLst/>
          </c:spPr>
          <c:invertIfNegative val="0"/>
          <c:cat>
            <c:strRef>
              <c:f>'[Folketalsutvikling grunnkretsar Ulstein 1999-2022.xlsx]Personer1'!$A$25:$A$41</c:f>
              <c:strCache>
                <c:ptCount val="17"/>
                <c:pt idx="0">
                  <c:v>Flø</c:v>
                </c:pt>
                <c:pt idx="1">
                  <c:v>Hatløy</c:v>
                </c:pt>
                <c:pt idx="2">
                  <c:v>Ulstein</c:v>
                </c:pt>
                <c:pt idx="3">
                  <c:v>Skeide</c:v>
                </c:pt>
                <c:pt idx="4">
                  <c:v>Osnes nedre</c:v>
                </c:pt>
                <c:pt idx="5">
                  <c:v>Ulsteinvik</c:v>
                </c:pt>
                <c:pt idx="6">
                  <c:v>Hofset</c:v>
                </c:pt>
                <c:pt idx="7">
                  <c:v>Holsekre nedre</c:v>
                </c:pt>
                <c:pt idx="8">
                  <c:v>Holsekre øvre m/Hovsetmarka</c:v>
                </c:pt>
                <c:pt idx="9">
                  <c:v>Osnes øvre</c:v>
                </c:pt>
                <c:pt idx="10">
                  <c:v>Saunes</c:v>
                </c:pt>
                <c:pt idx="11">
                  <c:v>Dimna</c:v>
                </c:pt>
                <c:pt idx="12">
                  <c:v>Sundgot</c:v>
                </c:pt>
                <c:pt idx="13">
                  <c:v>Hasund</c:v>
                </c:pt>
                <c:pt idx="14">
                  <c:v>Garnes</c:v>
                </c:pt>
                <c:pt idx="15">
                  <c:v>Haddal</c:v>
                </c:pt>
                <c:pt idx="16">
                  <c:v>Eiksund</c:v>
                </c:pt>
              </c:strCache>
            </c:strRef>
          </c:cat>
          <c:val>
            <c:numRef>
              <c:f>'[Folketalsutvikling grunnkretsar Ulstein 1999-2022.xlsx]Personer1'!$J$25:$J$41</c:f>
            </c:numRef>
          </c:val>
          <c:extLst>
            <c:ext xmlns:c16="http://schemas.microsoft.com/office/drawing/2014/chart" uri="{C3380CC4-5D6E-409C-BE32-E72D297353CC}">
              <c16:uniqueId val="{00000008-9309-4BEE-B71B-E18DE1CA3074}"/>
            </c:ext>
          </c:extLst>
        </c:ser>
        <c:ser>
          <c:idx val="9"/>
          <c:order val="9"/>
          <c:tx>
            <c:strRef>
              <c:f>'[Folketalsutvikling grunnkretsar Ulstein 1999-2022.xlsx]Personer1'!$K$24</c:f>
              <c:strCache>
                <c:ptCount val="1"/>
                <c:pt idx="0">
                  <c:v>2008</c:v>
                </c:pt>
              </c:strCache>
            </c:strRef>
          </c:tx>
          <c:spPr>
            <a:solidFill>
              <a:schemeClr val="accent2">
                <a:tint val="86000"/>
              </a:schemeClr>
            </a:solidFill>
            <a:ln>
              <a:noFill/>
            </a:ln>
            <a:effectLst/>
          </c:spPr>
          <c:invertIfNegative val="0"/>
          <c:cat>
            <c:strRef>
              <c:f>'[Folketalsutvikling grunnkretsar Ulstein 1999-2022.xlsx]Personer1'!$A$25:$A$41</c:f>
              <c:strCache>
                <c:ptCount val="17"/>
                <c:pt idx="0">
                  <c:v>Flø</c:v>
                </c:pt>
                <c:pt idx="1">
                  <c:v>Hatløy</c:v>
                </c:pt>
                <c:pt idx="2">
                  <c:v>Ulstein</c:v>
                </c:pt>
                <c:pt idx="3">
                  <c:v>Skeide</c:v>
                </c:pt>
                <c:pt idx="4">
                  <c:v>Osnes nedre</c:v>
                </c:pt>
                <c:pt idx="5">
                  <c:v>Ulsteinvik</c:v>
                </c:pt>
                <c:pt idx="6">
                  <c:v>Hofset</c:v>
                </c:pt>
                <c:pt idx="7">
                  <c:v>Holsekre nedre</c:v>
                </c:pt>
                <c:pt idx="8">
                  <c:v>Holsekre øvre m/Hovsetmarka</c:v>
                </c:pt>
                <c:pt idx="9">
                  <c:v>Osnes øvre</c:v>
                </c:pt>
                <c:pt idx="10">
                  <c:v>Saunes</c:v>
                </c:pt>
                <c:pt idx="11">
                  <c:v>Dimna</c:v>
                </c:pt>
                <c:pt idx="12">
                  <c:v>Sundgot</c:v>
                </c:pt>
                <c:pt idx="13">
                  <c:v>Hasund</c:v>
                </c:pt>
                <c:pt idx="14">
                  <c:v>Garnes</c:v>
                </c:pt>
                <c:pt idx="15">
                  <c:v>Haddal</c:v>
                </c:pt>
                <c:pt idx="16">
                  <c:v>Eiksund</c:v>
                </c:pt>
              </c:strCache>
            </c:strRef>
          </c:cat>
          <c:val>
            <c:numRef>
              <c:f>'[Folketalsutvikling grunnkretsar Ulstein 1999-2022.xlsx]Personer1'!$K$25:$K$41</c:f>
              <c:numCache>
                <c:formatCode>0.00</c:formatCode>
                <c:ptCount val="17"/>
                <c:pt idx="0">
                  <c:v>1.087248322147651</c:v>
                </c:pt>
                <c:pt idx="1">
                  <c:v>0.88888888888888884</c:v>
                </c:pt>
                <c:pt idx="2">
                  <c:v>1.069672131147541</c:v>
                </c:pt>
                <c:pt idx="3">
                  <c:v>0.96621621621621623</c:v>
                </c:pt>
                <c:pt idx="4">
                  <c:v>1.0536912751677852</c:v>
                </c:pt>
                <c:pt idx="5">
                  <c:v>1.0252100840336134</c:v>
                </c:pt>
                <c:pt idx="6">
                  <c:v>1.2186379928315412</c:v>
                </c:pt>
                <c:pt idx="7">
                  <c:v>1.0753968253968254</c:v>
                </c:pt>
                <c:pt idx="8">
                  <c:v>0.95540308747855918</c:v>
                </c:pt>
                <c:pt idx="9">
                  <c:v>1.2183288409703503</c:v>
                </c:pt>
                <c:pt idx="10">
                  <c:v>1.1197771587743732</c:v>
                </c:pt>
                <c:pt idx="11">
                  <c:v>1.25</c:v>
                </c:pt>
                <c:pt idx="12">
                  <c:v>1.1206171107994389</c:v>
                </c:pt>
                <c:pt idx="13">
                  <c:v>0.98842592592592593</c:v>
                </c:pt>
                <c:pt idx="14">
                  <c:v>1.1971830985915493</c:v>
                </c:pt>
                <c:pt idx="15">
                  <c:v>0.92045454545454541</c:v>
                </c:pt>
                <c:pt idx="16">
                  <c:v>0.97476340694006314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9309-4BEE-B71B-E18DE1CA3074}"/>
            </c:ext>
          </c:extLst>
        </c:ser>
        <c:ser>
          <c:idx val="10"/>
          <c:order val="10"/>
          <c:tx>
            <c:strRef>
              <c:f>'[Folketalsutvikling grunnkretsar Ulstein 1999-2022.xlsx]Personer1'!$L$24</c:f>
              <c:strCache>
                <c:ptCount val="1"/>
                <c:pt idx="0">
                  <c:v>2009</c:v>
                </c:pt>
              </c:strCache>
            </c:strRef>
          </c:tx>
          <c:spPr>
            <a:solidFill>
              <a:schemeClr val="accent2">
                <a:tint val="92000"/>
              </a:schemeClr>
            </a:solidFill>
            <a:ln>
              <a:noFill/>
            </a:ln>
            <a:effectLst/>
          </c:spPr>
          <c:invertIfNegative val="0"/>
          <c:cat>
            <c:strRef>
              <c:f>'[Folketalsutvikling grunnkretsar Ulstein 1999-2022.xlsx]Personer1'!$A$25:$A$41</c:f>
              <c:strCache>
                <c:ptCount val="17"/>
                <c:pt idx="0">
                  <c:v>Flø</c:v>
                </c:pt>
                <c:pt idx="1">
                  <c:v>Hatløy</c:v>
                </c:pt>
                <c:pt idx="2">
                  <c:v>Ulstein</c:v>
                </c:pt>
                <c:pt idx="3">
                  <c:v>Skeide</c:v>
                </c:pt>
                <c:pt idx="4">
                  <c:v>Osnes nedre</c:v>
                </c:pt>
                <c:pt idx="5">
                  <c:v>Ulsteinvik</c:v>
                </c:pt>
                <c:pt idx="6">
                  <c:v>Hofset</c:v>
                </c:pt>
                <c:pt idx="7">
                  <c:v>Holsekre nedre</c:v>
                </c:pt>
                <c:pt idx="8">
                  <c:v>Holsekre øvre m/Hovsetmarka</c:v>
                </c:pt>
                <c:pt idx="9">
                  <c:v>Osnes øvre</c:v>
                </c:pt>
                <c:pt idx="10">
                  <c:v>Saunes</c:v>
                </c:pt>
                <c:pt idx="11">
                  <c:v>Dimna</c:v>
                </c:pt>
                <c:pt idx="12">
                  <c:v>Sundgot</c:v>
                </c:pt>
                <c:pt idx="13">
                  <c:v>Hasund</c:v>
                </c:pt>
                <c:pt idx="14">
                  <c:v>Garnes</c:v>
                </c:pt>
                <c:pt idx="15">
                  <c:v>Haddal</c:v>
                </c:pt>
                <c:pt idx="16">
                  <c:v>Eiksund</c:v>
                </c:pt>
              </c:strCache>
            </c:strRef>
          </c:cat>
          <c:val>
            <c:numRef>
              <c:f>'[Folketalsutvikling grunnkretsar Ulstein 1999-2022.xlsx]Personer1'!$L$25:$L$41</c:f>
            </c:numRef>
          </c:val>
          <c:extLst>
            <c:ext xmlns:c16="http://schemas.microsoft.com/office/drawing/2014/chart" uri="{C3380CC4-5D6E-409C-BE32-E72D297353CC}">
              <c16:uniqueId val="{0000000A-9309-4BEE-B71B-E18DE1CA3074}"/>
            </c:ext>
          </c:extLst>
        </c:ser>
        <c:ser>
          <c:idx val="11"/>
          <c:order val="11"/>
          <c:tx>
            <c:strRef>
              <c:f>'[Folketalsutvikling grunnkretsar Ulstein 1999-2022.xlsx]Personer1'!$M$24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chemeClr val="accent2">
                <a:tint val="98000"/>
              </a:schemeClr>
            </a:solidFill>
            <a:ln>
              <a:noFill/>
            </a:ln>
            <a:effectLst/>
          </c:spPr>
          <c:invertIfNegative val="0"/>
          <c:cat>
            <c:strRef>
              <c:f>'[Folketalsutvikling grunnkretsar Ulstein 1999-2022.xlsx]Personer1'!$A$25:$A$41</c:f>
              <c:strCache>
                <c:ptCount val="17"/>
                <c:pt idx="0">
                  <c:v>Flø</c:v>
                </c:pt>
                <c:pt idx="1">
                  <c:v>Hatløy</c:v>
                </c:pt>
                <c:pt idx="2">
                  <c:v>Ulstein</c:v>
                </c:pt>
                <c:pt idx="3">
                  <c:v>Skeide</c:v>
                </c:pt>
                <c:pt idx="4">
                  <c:v>Osnes nedre</c:v>
                </c:pt>
                <c:pt idx="5">
                  <c:v>Ulsteinvik</c:v>
                </c:pt>
                <c:pt idx="6">
                  <c:v>Hofset</c:v>
                </c:pt>
                <c:pt idx="7">
                  <c:v>Holsekre nedre</c:v>
                </c:pt>
                <c:pt idx="8">
                  <c:v>Holsekre øvre m/Hovsetmarka</c:v>
                </c:pt>
                <c:pt idx="9">
                  <c:v>Osnes øvre</c:v>
                </c:pt>
                <c:pt idx="10">
                  <c:v>Saunes</c:v>
                </c:pt>
                <c:pt idx="11">
                  <c:v>Dimna</c:v>
                </c:pt>
                <c:pt idx="12">
                  <c:v>Sundgot</c:v>
                </c:pt>
                <c:pt idx="13">
                  <c:v>Hasund</c:v>
                </c:pt>
                <c:pt idx="14">
                  <c:v>Garnes</c:v>
                </c:pt>
                <c:pt idx="15">
                  <c:v>Haddal</c:v>
                </c:pt>
                <c:pt idx="16">
                  <c:v>Eiksund</c:v>
                </c:pt>
              </c:strCache>
            </c:strRef>
          </c:cat>
          <c:val>
            <c:numRef>
              <c:f>'[Folketalsutvikling grunnkretsar Ulstein 1999-2022.xlsx]Personer1'!$M$25:$M$41</c:f>
            </c:numRef>
          </c:val>
          <c:extLst>
            <c:ext xmlns:c16="http://schemas.microsoft.com/office/drawing/2014/chart" uri="{C3380CC4-5D6E-409C-BE32-E72D297353CC}">
              <c16:uniqueId val="{0000000B-9309-4BEE-B71B-E18DE1CA3074}"/>
            </c:ext>
          </c:extLst>
        </c:ser>
        <c:ser>
          <c:idx val="12"/>
          <c:order val="12"/>
          <c:tx>
            <c:strRef>
              <c:f>'[Folketalsutvikling grunnkretsar Ulstein 1999-2022.xlsx]Personer1'!$N$24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chemeClr val="accent2">
                <a:shade val="97000"/>
              </a:schemeClr>
            </a:solidFill>
            <a:ln>
              <a:noFill/>
            </a:ln>
            <a:effectLst/>
          </c:spPr>
          <c:invertIfNegative val="0"/>
          <c:cat>
            <c:strRef>
              <c:f>'[Folketalsutvikling grunnkretsar Ulstein 1999-2022.xlsx]Personer1'!$A$25:$A$41</c:f>
              <c:strCache>
                <c:ptCount val="17"/>
                <c:pt idx="0">
                  <c:v>Flø</c:v>
                </c:pt>
                <c:pt idx="1">
                  <c:v>Hatløy</c:v>
                </c:pt>
                <c:pt idx="2">
                  <c:v>Ulstein</c:v>
                </c:pt>
                <c:pt idx="3">
                  <c:v>Skeide</c:v>
                </c:pt>
                <c:pt idx="4">
                  <c:v>Osnes nedre</c:v>
                </c:pt>
                <c:pt idx="5">
                  <c:v>Ulsteinvik</c:v>
                </c:pt>
                <c:pt idx="6">
                  <c:v>Hofset</c:v>
                </c:pt>
                <c:pt idx="7">
                  <c:v>Holsekre nedre</c:v>
                </c:pt>
                <c:pt idx="8">
                  <c:v>Holsekre øvre m/Hovsetmarka</c:v>
                </c:pt>
                <c:pt idx="9">
                  <c:v>Osnes øvre</c:v>
                </c:pt>
                <c:pt idx="10">
                  <c:v>Saunes</c:v>
                </c:pt>
                <c:pt idx="11">
                  <c:v>Dimna</c:v>
                </c:pt>
                <c:pt idx="12">
                  <c:v>Sundgot</c:v>
                </c:pt>
                <c:pt idx="13">
                  <c:v>Hasund</c:v>
                </c:pt>
                <c:pt idx="14">
                  <c:v>Garnes</c:v>
                </c:pt>
                <c:pt idx="15">
                  <c:v>Haddal</c:v>
                </c:pt>
                <c:pt idx="16">
                  <c:v>Eiksund</c:v>
                </c:pt>
              </c:strCache>
            </c:strRef>
          </c:cat>
          <c:val>
            <c:numRef>
              <c:f>'[Folketalsutvikling grunnkretsar Ulstein 1999-2022.xlsx]Personer1'!$N$25:$N$41</c:f>
              <c:numCache>
                <c:formatCode>0.00</c:formatCode>
                <c:ptCount val="17"/>
                <c:pt idx="0">
                  <c:v>1.1275167785234899</c:v>
                </c:pt>
                <c:pt idx="1">
                  <c:v>0.88888888888888884</c:v>
                </c:pt>
                <c:pt idx="2">
                  <c:v>1.0368852459016393</c:v>
                </c:pt>
                <c:pt idx="3">
                  <c:v>1.0033783783783783</c:v>
                </c:pt>
                <c:pt idx="4">
                  <c:v>1.4932885906040267</c:v>
                </c:pt>
                <c:pt idx="5">
                  <c:v>1.3781512605042017</c:v>
                </c:pt>
                <c:pt idx="6">
                  <c:v>1.2885304659498207</c:v>
                </c:pt>
                <c:pt idx="7">
                  <c:v>1.4404761904761905</c:v>
                </c:pt>
                <c:pt idx="8">
                  <c:v>0.96140651801029164</c:v>
                </c:pt>
                <c:pt idx="9">
                  <c:v>1.3180592991913747</c:v>
                </c:pt>
                <c:pt idx="10">
                  <c:v>1.1754874651810585</c:v>
                </c:pt>
                <c:pt idx="11">
                  <c:v>1.3915094339622642</c:v>
                </c:pt>
                <c:pt idx="12">
                  <c:v>1.5035063113604488</c:v>
                </c:pt>
                <c:pt idx="13">
                  <c:v>1.1180555555555556</c:v>
                </c:pt>
                <c:pt idx="14">
                  <c:v>1.2112676056338028</c:v>
                </c:pt>
                <c:pt idx="15">
                  <c:v>0.93409090909090908</c:v>
                </c:pt>
                <c:pt idx="16">
                  <c:v>0.93059936908517349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9309-4BEE-B71B-E18DE1CA3074}"/>
            </c:ext>
          </c:extLst>
        </c:ser>
        <c:ser>
          <c:idx val="13"/>
          <c:order val="13"/>
          <c:tx>
            <c:strRef>
              <c:f>'[Folketalsutvikling grunnkretsar Ulstein 1999-2022.xlsx]Personer1'!$O$24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chemeClr val="accent2">
                <a:shade val="91000"/>
              </a:schemeClr>
            </a:solidFill>
            <a:ln>
              <a:noFill/>
            </a:ln>
            <a:effectLst/>
          </c:spPr>
          <c:invertIfNegative val="0"/>
          <c:cat>
            <c:strRef>
              <c:f>'[Folketalsutvikling grunnkretsar Ulstein 1999-2022.xlsx]Personer1'!$A$25:$A$41</c:f>
              <c:strCache>
                <c:ptCount val="17"/>
                <c:pt idx="0">
                  <c:v>Flø</c:v>
                </c:pt>
                <c:pt idx="1">
                  <c:v>Hatløy</c:v>
                </c:pt>
                <c:pt idx="2">
                  <c:v>Ulstein</c:v>
                </c:pt>
                <c:pt idx="3">
                  <c:v>Skeide</c:v>
                </c:pt>
                <c:pt idx="4">
                  <c:v>Osnes nedre</c:v>
                </c:pt>
                <c:pt idx="5">
                  <c:v>Ulsteinvik</c:v>
                </c:pt>
                <c:pt idx="6">
                  <c:v>Hofset</c:v>
                </c:pt>
                <c:pt idx="7">
                  <c:v>Holsekre nedre</c:v>
                </c:pt>
                <c:pt idx="8">
                  <c:v>Holsekre øvre m/Hovsetmarka</c:v>
                </c:pt>
                <c:pt idx="9">
                  <c:v>Osnes øvre</c:v>
                </c:pt>
                <c:pt idx="10">
                  <c:v>Saunes</c:v>
                </c:pt>
                <c:pt idx="11">
                  <c:v>Dimna</c:v>
                </c:pt>
                <c:pt idx="12">
                  <c:v>Sundgot</c:v>
                </c:pt>
                <c:pt idx="13">
                  <c:v>Hasund</c:v>
                </c:pt>
                <c:pt idx="14">
                  <c:v>Garnes</c:v>
                </c:pt>
                <c:pt idx="15">
                  <c:v>Haddal</c:v>
                </c:pt>
                <c:pt idx="16">
                  <c:v>Eiksund</c:v>
                </c:pt>
              </c:strCache>
            </c:strRef>
          </c:cat>
          <c:val>
            <c:numRef>
              <c:f>'[Folketalsutvikling grunnkretsar Ulstein 1999-2022.xlsx]Personer1'!$O$25:$O$41</c:f>
            </c:numRef>
          </c:val>
          <c:extLst>
            <c:ext xmlns:c16="http://schemas.microsoft.com/office/drawing/2014/chart" uri="{C3380CC4-5D6E-409C-BE32-E72D297353CC}">
              <c16:uniqueId val="{0000000D-9309-4BEE-B71B-E18DE1CA3074}"/>
            </c:ext>
          </c:extLst>
        </c:ser>
        <c:ser>
          <c:idx val="14"/>
          <c:order val="14"/>
          <c:tx>
            <c:strRef>
              <c:f>'[Folketalsutvikling grunnkretsar Ulstein 1999-2022.xlsx]Personer1'!$P$24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accent2">
                <a:shade val="86000"/>
              </a:schemeClr>
            </a:solidFill>
            <a:ln>
              <a:noFill/>
            </a:ln>
            <a:effectLst/>
          </c:spPr>
          <c:invertIfNegative val="0"/>
          <c:cat>
            <c:strRef>
              <c:f>'[Folketalsutvikling grunnkretsar Ulstein 1999-2022.xlsx]Personer1'!$A$25:$A$41</c:f>
              <c:strCache>
                <c:ptCount val="17"/>
                <c:pt idx="0">
                  <c:v>Flø</c:v>
                </c:pt>
                <c:pt idx="1">
                  <c:v>Hatløy</c:v>
                </c:pt>
                <c:pt idx="2">
                  <c:v>Ulstein</c:v>
                </c:pt>
                <c:pt idx="3">
                  <c:v>Skeide</c:v>
                </c:pt>
                <c:pt idx="4">
                  <c:v>Osnes nedre</c:v>
                </c:pt>
                <c:pt idx="5">
                  <c:v>Ulsteinvik</c:v>
                </c:pt>
                <c:pt idx="6">
                  <c:v>Hofset</c:v>
                </c:pt>
                <c:pt idx="7">
                  <c:v>Holsekre nedre</c:v>
                </c:pt>
                <c:pt idx="8">
                  <c:v>Holsekre øvre m/Hovsetmarka</c:v>
                </c:pt>
                <c:pt idx="9">
                  <c:v>Osnes øvre</c:v>
                </c:pt>
                <c:pt idx="10">
                  <c:v>Saunes</c:v>
                </c:pt>
                <c:pt idx="11">
                  <c:v>Dimna</c:v>
                </c:pt>
                <c:pt idx="12">
                  <c:v>Sundgot</c:v>
                </c:pt>
                <c:pt idx="13">
                  <c:v>Hasund</c:v>
                </c:pt>
                <c:pt idx="14">
                  <c:v>Garnes</c:v>
                </c:pt>
                <c:pt idx="15">
                  <c:v>Haddal</c:v>
                </c:pt>
                <c:pt idx="16">
                  <c:v>Eiksund</c:v>
                </c:pt>
              </c:strCache>
            </c:strRef>
          </c:cat>
          <c:val>
            <c:numRef>
              <c:f>'[Folketalsutvikling grunnkretsar Ulstein 1999-2022.xlsx]Personer1'!$P$25:$P$41</c:f>
            </c:numRef>
          </c:val>
          <c:extLst>
            <c:ext xmlns:c16="http://schemas.microsoft.com/office/drawing/2014/chart" uri="{C3380CC4-5D6E-409C-BE32-E72D297353CC}">
              <c16:uniqueId val="{0000000E-9309-4BEE-B71B-E18DE1CA3074}"/>
            </c:ext>
          </c:extLst>
        </c:ser>
        <c:ser>
          <c:idx val="15"/>
          <c:order val="15"/>
          <c:tx>
            <c:strRef>
              <c:f>'[Folketalsutvikling grunnkretsar Ulstein 1999-2022.xlsx]Personer1'!$Q$24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2">
                <a:shade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'[Folketalsutvikling grunnkretsar Ulstein 1999-2022.xlsx]Personer1'!$A$25:$A$41</c:f>
              <c:strCache>
                <c:ptCount val="17"/>
                <c:pt idx="0">
                  <c:v>Flø</c:v>
                </c:pt>
                <c:pt idx="1">
                  <c:v>Hatløy</c:v>
                </c:pt>
                <c:pt idx="2">
                  <c:v>Ulstein</c:v>
                </c:pt>
                <c:pt idx="3">
                  <c:v>Skeide</c:v>
                </c:pt>
                <c:pt idx="4">
                  <c:v>Osnes nedre</c:v>
                </c:pt>
                <c:pt idx="5">
                  <c:v>Ulsteinvik</c:v>
                </c:pt>
                <c:pt idx="6">
                  <c:v>Hofset</c:v>
                </c:pt>
                <c:pt idx="7">
                  <c:v>Holsekre nedre</c:v>
                </c:pt>
                <c:pt idx="8">
                  <c:v>Holsekre øvre m/Hovsetmarka</c:v>
                </c:pt>
                <c:pt idx="9">
                  <c:v>Osnes øvre</c:v>
                </c:pt>
                <c:pt idx="10">
                  <c:v>Saunes</c:v>
                </c:pt>
                <c:pt idx="11">
                  <c:v>Dimna</c:v>
                </c:pt>
                <c:pt idx="12">
                  <c:v>Sundgot</c:v>
                </c:pt>
                <c:pt idx="13">
                  <c:v>Hasund</c:v>
                </c:pt>
                <c:pt idx="14">
                  <c:v>Garnes</c:v>
                </c:pt>
                <c:pt idx="15">
                  <c:v>Haddal</c:v>
                </c:pt>
                <c:pt idx="16">
                  <c:v>Eiksund</c:v>
                </c:pt>
              </c:strCache>
            </c:strRef>
          </c:cat>
          <c:val>
            <c:numRef>
              <c:f>'[Folketalsutvikling grunnkretsar Ulstein 1999-2022.xlsx]Personer1'!$Q$25:$Q$41</c:f>
              <c:numCache>
                <c:formatCode>0.00</c:formatCode>
                <c:ptCount val="17"/>
                <c:pt idx="0">
                  <c:v>1.174496644295302</c:v>
                </c:pt>
                <c:pt idx="1">
                  <c:v>0.33333333333333331</c:v>
                </c:pt>
                <c:pt idx="2">
                  <c:v>1.110655737704918</c:v>
                </c:pt>
                <c:pt idx="3">
                  <c:v>0.90540540540540537</c:v>
                </c:pt>
                <c:pt idx="4">
                  <c:v>1.6476510067114094</c:v>
                </c:pt>
                <c:pt idx="5">
                  <c:v>1.5504201680672269</c:v>
                </c:pt>
                <c:pt idx="6">
                  <c:v>1.3996415770609318</c:v>
                </c:pt>
                <c:pt idx="7">
                  <c:v>1.6785714285714286</c:v>
                </c:pt>
                <c:pt idx="8">
                  <c:v>0.95797598627787306</c:v>
                </c:pt>
                <c:pt idx="9">
                  <c:v>1.3355795148247978</c:v>
                </c:pt>
                <c:pt idx="10">
                  <c:v>1.3871866295264623</c:v>
                </c:pt>
                <c:pt idx="11">
                  <c:v>1.3584905660377358</c:v>
                </c:pt>
                <c:pt idx="12">
                  <c:v>1.4361851332398317</c:v>
                </c:pt>
                <c:pt idx="13">
                  <c:v>1.125</c:v>
                </c:pt>
                <c:pt idx="14">
                  <c:v>1.3098591549295775</c:v>
                </c:pt>
                <c:pt idx="15">
                  <c:v>0.99318181818181817</c:v>
                </c:pt>
                <c:pt idx="16">
                  <c:v>0.99684542586750791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9309-4BEE-B71B-E18DE1CA3074}"/>
            </c:ext>
          </c:extLst>
        </c:ser>
        <c:ser>
          <c:idx val="16"/>
          <c:order val="16"/>
          <c:tx>
            <c:strRef>
              <c:f>'[Folketalsutvikling grunnkretsar Ulstein 1999-2022.xlsx]Personer1'!$R$24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2">
                <a:shade val="74000"/>
              </a:schemeClr>
            </a:solidFill>
            <a:ln>
              <a:noFill/>
            </a:ln>
            <a:effectLst/>
          </c:spPr>
          <c:invertIfNegative val="0"/>
          <c:cat>
            <c:strRef>
              <c:f>'[Folketalsutvikling grunnkretsar Ulstein 1999-2022.xlsx]Personer1'!$A$25:$A$41</c:f>
              <c:strCache>
                <c:ptCount val="17"/>
                <c:pt idx="0">
                  <c:v>Flø</c:v>
                </c:pt>
                <c:pt idx="1">
                  <c:v>Hatløy</c:v>
                </c:pt>
                <c:pt idx="2">
                  <c:v>Ulstein</c:v>
                </c:pt>
                <c:pt idx="3">
                  <c:v>Skeide</c:v>
                </c:pt>
                <c:pt idx="4">
                  <c:v>Osnes nedre</c:v>
                </c:pt>
                <c:pt idx="5">
                  <c:v>Ulsteinvik</c:v>
                </c:pt>
                <c:pt idx="6">
                  <c:v>Hofset</c:v>
                </c:pt>
                <c:pt idx="7">
                  <c:v>Holsekre nedre</c:v>
                </c:pt>
                <c:pt idx="8">
                  <c:v>Holsekre øvre m/Hovsetmarka</c:v>
                </c:pt>
                <c:pt idx="9">
                  <c:v>Osnes øvre</c:v>
                </c:pt>
                <c:pt idx="10">
                  <c:v>Saunes</c:v>
                </c:pt>
                <c:pt idx="11">
                  <c:v>Dimna</c:v>
                </c:pt>
                <c:pt idx="12">
                  <c:v>Sundgot</c:v>
                </c:pt>
                <c:pt idx="13">
                  <c:v>Hasund</c:v>
                </c:pt>
                <c:pt idx="14">
                  <c:v>Garnes</c:v>
                </c:pt>
                <c:pt idx="15">
                  <c:v>Haddal</c:v>
                </c:pt>
                <c:pt idx="16">
                  <c:v>Eiksund</c:v>
                </c:pt>
              </c:strCache>
            </c:strRef>
          </c:cat>
          <c:val>
            <c:numRef>
              <c:f>'[Folketalsutvikling grunnkretsar Ulstein 1999-2022.xlsx]Personer1'!$R$25:$R$41</c:f>
            </c:numRef>
          </c:val>
          <c:extLst>
            <c:ext xmlns:c16="http://schemas.microsoft.com/office/drawing/2014/chart" uri="{C3380CC4-5D6E-409C-BE32-E72D297353CC}">
              <c16:uniqueId val="{00000010-9309-4BEE-B71B-E18DE1CA3074}"/>
            </c:ext>
          </c:extLst>
        </c:ser>
        <c:ser>
          <c:idx val="17"/>
          <c:order val="17"/>
          <c:tx>
            <c:strRef>
              <c:f>'[Folketalsutvikling grunnkretsar Ulstein 1999-2022.xlsx]Personer1'!$S$24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2">
                <a:shade val="69000"/>
              </a:schemeClr>
            </a:solidFill>
            <a:ln>
              <a:noFill/>
            </a:ln>
            <a:effectLst/>
          </c:spPr>
          <c:invertIfNegative val="0"/>
          <c:cat>
            <c:strRef>
              <c:f>'[Folketalsutvikling grunnkretsar Ulstein 1999-2022.xlsx]Personer1'!$A$25:$A$41</c:f>
              <c:strCache>
                <c:ptCount val="17"/>
                <c:pt idx="0">
                  <c:v>Flø</c:v>
                </c:pt>
                <c:pt idx="1">
                  <c:v>Hatløy</c:v>
                </c:pt>
                <c:pt idx="2">
                  <c:v>Ulstein</c:v>
                </c:pt>
                <c:pt idx="3">
                  <c:v>Skeide</c:v>
                </c:pt>
                <c:pt idx="4">
                  <c:v>Osnes nedre</c:v>
                </c:pt>
                <c:pt idx="5">
                  <c:v>Ulsteinvik</c:v>
                </c:pt>
                <c:pt idx="6">
                  <c:v>Hofset</c:v>
                </c:pt>
                <c:pt idx="7">
                  <c:v>Holsekre nedre</c:v>
                </c:pt>
                <c:pt idx="8">
                  <c:v>Holsekre øvre m/Hovsetmarka</c:v>
                </c:pt>
                <c:pt idx="9">
                  <c:v>Osnes øvre</c:v>
                </c:pt>
                <c:pt idx="10">
                  <c:v>Saunes</c:v>
                </c:pt>
                <c:pt idx="11">
                  <c:v>Dimna</c:v>
                </c:pt>
                <c:pt idx="12">
                  <c:v>Sundgot</c:v>
                </c:pt>
                <c:pt idx="13">
                  <c:v>Hasund</c:v>
                </c:pt>
                <c:pt idx="14">
                  <c:v>Garnes</c:v>
                </c:pt>
                <c:pt idx="15">
                  <c:v>Haddal</c:v>
                </c:pt>
                <c:pt idx="16">
                  <c:v>Eiksund</c:v>
                </c:pt>
              </c:strCache>
            </c:strRef>
          </c:cat>
          <c:val>
            <c:numRef>
              <c:f>'[Folketalsutvikling grunnkretsar Ulstein 1999-2022.xlsx]Personer1'!$S$25:$S$41</c:f>
            </c:numRef>
          </c:val>
          <c:extLst>
            <c:ext xmlns:c16="http://schemas.microsoft.com/office/drawing/2014/chart" uri="{C3380CC4-5D6E-409C-BE32-E72D297353CC}">
              <c16:uniqueId val="{00000011-9309-4BEE-B71B-E18DE1CA3074}"/>
            </c:ext>
          </c:extLst>
        </c:ser>
        <c:ser>
          <c:idx val="18"/>
          <c:order val="18"/>
          <c:tx>
            <c:strRef>
              <c:f>'[Folketalsutvikling grunnkretsar Ulstein 1999-2022.xlsx]Personer1'!$T$24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2">
                <a:shade val="63000"/>
              </a:schemeClr>
            </a:solidFill>
            <a:ln>
              <a:noFill/>
            </a:ln>
            <a:effectLst/>
          </c:spPr>
          <c:invertIfNegative val="0"/>
          <c:cat>
            <c:strRef>
              <c:f>'[Folketalsutvikling grunnkretsar Ulstein 1999-2022.xlsx]Personer1'!$A$25:$A$41</c:f>
              <c:strCache>
                <c:ptCount val="17"/>
                <c:pt idx="0">
                  <c:v>Flø</c:v>
                </c:pt>
                <c:pt idx="1">
                  <c:v>Hatløy</c:v>
                </c:pt>
                <c:pt idx="2">
                  <c:v>Ulstein</c:v>
                </c:pt>
                <c:pt idx="3">
                  <c:v>Skeide</c:v>
                </c:pt>
                <c:pt idx="4">
                  <c:v>Osnes nedre</c:v>
                </c:pt>
                <c:pt idx="5">
                  <c:v>Ulsteinvik</c:v>
                </c:pt>
                <c:pt idx="6">
                  <c:v>Hofset</c:v>
                </c:pt>
                <c:pt idx="7">
                  <c:v>Holsekre nedre</c:v>
                </c:pt>
                <c:pt idx="8">
                  <c:v>Holsekre øvre m/Hovsetmarka</c:v>
                </c:pt>
                <c:pt idx="9">
                  <c:v>Osnes øvre</c:v>
                </c:pt>
                <c:pt idx="10">
                  <c:v>Saunes</c:v>
                </c:pt>
                <c:pt idx="11">
                  <c:v>Dimna</c:v>
                </c:pt>
                <c:pt idx="12">
                  <c:v>Sundgot</c:v>
                </c:pt>
                <c:pt idx="13">
                  <c:v>Hasund</c:v>
                </c:pt>
                <c:pt idx="14">
                  <c:v>Garnes</c:v>
                </c:pt>
                <c:pt idx="15">
                  <c:v>Haddal</c:v>
                </c:pt>
                <c:pt idx="16">
                  <c:v>Eiksund</c:v>
                </c:pt>
              </c:strCache>
            </c:strRef>
          </c:cat>
          <c:val>
            <c:numRef>
              <c:f>'[Folketalsutvikling grunnkretsar Ulstein 1999-2022.xlsx]Personer1'!$T$25:$T$41</c:f>
              <c:numCache>
                <c:formatCode>0.00</c:formatCode>
                <c:ptCount val="17"/>
                <c:pt idx="0">
                  <c:v>1.1879194630872483</c:v>
                </c:pt>
                <c:pt idx="1">
                  <c:v>0.33333333333333331</c:v>
                </c:pt>
                <c:pt idx="2">
                  <c:v>1.1639344262295082</c:v>
                </c:pt>
                <c:pt idx="3">
                  <c:v>0.89864864864864868</c:v>
                </c:pt>
                <c:pt idx="4">
                  <c:v>1.419463087248322</c:v>
                </c:pt>
                <c:pt idx="5">
                  <c:v>2.096638655462185</c:v>
                </c:pt>
                <c:pt idx="6">
                  <c:v>1.6594982078853047</c:v>
                </c:pt>
                <c:pt idx="7">
                  <c:v>1.7777777777777777</c:v>
                </c:pt>
                <c:pt idx="8">
                  <c:v>0.99056603773584906</c:v>
                </c:pt>
                <c:pt idx="9">
                  <c:v>1.3800539083557952</c:v>
                </c:pt>
                <c:pt idx="10">
                  <c:v>1.4986072423398329</c:v>
                </c:pt>
                <c:pt idx="11">
                  <c:v>1.5047169811320755</c:v>
                </c:pt>
                <c:pt idx="12">
                  <c:v>1.426367461430575</c:v>
                </c:pt>
                <c:pt idx="13">
                  <c:v>1.1481481481481481</c:v>
                </c:pt>
                <c:pt idx="14">
                  <c:v>1.0985915492957747</c:v>
                </c:pt>
                <c:pt idx="15">
                  <c:v>0.94545454545454544</c:v>
                </c:pt>
                <c:pt idx="16">
                  <c:v>0.917981072555205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9309-4BEE-B71B-E18DE1CA3074}"/>
            </c:ext>
          </c:extLst>
        </c:ser>
        <c:ser>
          <c:idx val="19"/>
          <c:order val="19"/>
          <c:tx>
            <c:strRef>
              <c:f>'[Folketalsutvikling grunnkretsar Ulstein 1999-2022.xlsx]Personer1'!$U$24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2">
                <a:shade val="58000"/>
              </a:schemeClr>
            </a:solidFill>
            <a:ln>
              <a:noFill/>
            </a:ln>
            <a:effectLst/>
          </c:spPr>
          <c:invertIfNegative val="0"/>
          <c:cat>
            <c:strRef>
              <c:f>'[Folketalsutvikling grunnkretsar Ulstein 1999-2022.xlsx]Personer1'!$A$25:$A$41</c:f>
              <c:strCache>
                <c:ptCount val="17"/>
                <c:pt idx="0">
                  <c:v>Flø</c:v>
                </c:pt>
                <c:pt idx="1">
                  <c:v>Hatløy</c:v>
                </c:pt>
                <c:pt idx="2">
                  <c:v>Ulstein</c:v>
                </c:pt>
                <c:pt idx="3">
                  <c:v>Skeide</c:v>
                </c:pt>
                <c:pt idx="4">
                  <c:v>Osnes nedre</c:v>
                </c:pt>
                <c:pt idx="5">
                  <c:v>Ulsteinvik</c:v>
                </c:pt>
                <c:pt idx="6">
                  <c:v>Hofset</c:v>
                </c:pt>
                <c:pt idx="7">
                  <c:v>Holsekre nedre</c:v>
                </c:pt>
                <c:pt idx="8">
                  <c:v>Holsekre øvre m/Hovsetmarka</c:v>
                </c:pt>
                <c:pt idx="9">
                  <c:v>Osnes øvre</c:v>
                </c:pt>
                <c:pt idx="10">
                  <c:v>Saunes</c:v>
                </c:pt>
                <c:pt idx="11">
                  <c:v>Dimna</c:v>
                </c:pt>
                <c:pt idx="12">
                  <c:v>Sundgot</c:v>
                </c:pt>
                <c:pt idx="13">
                  <c:v>Hasund</c:v>
                </c:pt>
                <c:pt idx="14">
                  <c:v>Garnes</c:v>
                </c:pt>
                <c:pt idx="15">
                  <c:v>Haddal</c:v>
                </c:pt>
                <c:pt idx="16">
                  <c:v>Eiksund</c:v>
                </c:pt>
              </c:strCache>
            </c:strRef>
          </c:cat>
          <c:val>
            <c:numRef>
              <c:f>'[Folketalsutvikling grunnkretsar Ulstein 1999-2022.xlsx]Personer1'!$U$25:$U$41</c:f>
            </c:numRef>
          </c:val>
          <c:extLst>
            <c:ext xmlns:c16="http://schemas.microsoft.com/office/drawing/2014/chart" uri="{C3380CC4-5D6E-409C-BE32-E72D297353CC}">
              <c16:uniqueId val="{00000013-9309-4BEE-B71B-E18DE1CA3074}"/>
            </c:ext>
          </c:extLst>
        </c:ser>
        <c:ser>
          <c:idx val="20"/>
          <c:order val="20"/>
          <c:tx>
            <c:strRef>
              <c:f>'[Folketalsutvikling grunnkretsar Ulstein 1999-2022.xlsx]Personer1'!$V$24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2">
                <a:shade val="52000"/>
              </a:schemeClr>
            </a:solidFill>
            <a:ln>
              <a:noFill/>
            </a:ln>
            <a:effectLst/>
          </c:spPr>
          <c:invertIfNegative val="0"/>
          <c:cat>
            <c:strRef>
              <c:f>'[Folketalsutvikling grunnkretsar Ulstein 1999-2022.xlsx]Personer1'!$A$25:$A$41</c:f>
              <c:strCache>
                <c:ptCount val="17"/>
                <c:pt idx="0">
                  <c:v>Flø</c:v>
                </c:pt>
                <c:pt idx="1">
                  <c:v>Hatløy</c:v>
                </c:pt>
                <c:pt idx="2">
                  <c:v>Ulstein</c:v>
                </c:pt>
                <c:pt idx="3">
                  <c:v>Skeide</c:v>
                </c:pt>
                <c:pt idx="4">
                  <c:v>Osnes nedre</c:v>
                </c:pt>
                <c:pt idx="5">
                  <c:v>Ulsteinvik</c:v>
                </c:pt>
                <c:pt idx="6">
                  <c:v>Hofset</c:v>
                </c:pt>
                <c:pt idx="7">
                  <c:v>Holsekre nedre</c:v>
                </c:pt>
                <c:pt idx="8">
                  <c:v>Holsekre øvre m/Hovsetmarka</c:v>
                </c:pt>
                <c:pt idx="9">
                  <c:v>Osnes øvre</c:v>
                </c:pt>
                <c:pt idx="10">
                  <c:v>Saunes</c:v>
                </c:pt>
                <c:pt idx="11">
                  <c:v>Dimna</c:v>
                </c:pt>
                <c:pt idx="12">
                  <c:v>Sundgot</c:v>
                </c:pt>
                <c:pt idx="13">
                  <c:v>Hasund</c:v>
                </c:pt>
                <c:pt idx="14">
                  <c:v>Garnes</c:v>
                </c:pt>
                <c:pt idx="15">
                  <c:v>Haddal</c:v>
                </c:pt>
                <c:pt idx="16">
                  <c:v>Eiksund</c:v>
                </c:pt>
              </c:strCache>
            </c:strRef>
          </c:cat>
          <c:val>
            <c:numRef>
              <c:f>'[Folketalsutvikling grunnkretsar Ulstein 1999-2022.xlsx]Personer1'!$V$25:$V$41</c:f>
            </c:numRef>
          </c:val>
          <c:extLst>
            <c:ext xmlns:c16="http://schemas.microsoft.com/office/drawing/2014/chart" uri="{C3380CC4-5D6E-409C-BE32-E72D297353CC}">
              <c16:uniqueId val="{00000014-9309-4BEE-B71B-E18DE1CA3074}"/>
            </c:ext>
          </c:extLst>
        </c:ser>
        <c:ser>
          <c:idx val="21"/>
          <c:order val="21"/>
          <c:tx>
            <c:strRef>
              <c:f>'[Folketalsutvikling grunnkretsar Ulstein 1999-2022.xlsx]Personer1'!$W$24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2">
                <a:shade val="46000"/>
              </a:schemeClr>
            </a:solidFill>
            <a:ln>
              <a:noFill/>
            </a:ln>
            <a:effectLst/>
          </c:spPr>
          <c:invertIfNegative val="0"/>
          <c:cat>
            <c:strRef>
              <c:f>'[Folketalsutvikling grunnkretsar Ulstein 1999-2022.xlsx]Personer1'!$A$25:$A$41</c:f>
              <c:strCache>
                <c:ptCount val="17"/>
                <c:pt idx="0">
                  <c:v>Flø</c:v>
                </c:pt>
                <c:pt idx="1">
                  <c:v>Hatløy</c:v>
                </c:pt>
                <c:pt idx="2">
                  <c:v>Ulstein</c:v>
                </c:pt>
                <c:pt idx="3">
                  <c:v>Skeide</c:v>
                </c:pt>
                <c:pt idx="4">
                  <c:v>Osnes nedre</c:v>
                </c:pt>
                <c:pt idx="5">
                  <c:v>Ulsteinvik</c:v>
                </c:pt>
                <c:pt idx="6">
                  <c:v>Hofset</c:v>
                </c:pt>
                <c:pt idx="7">
                  <c:v>Holsekre nedre</c:v>
                </c:pt>
                <c:pt idx="8">
                  <c:v>Holsekre øvre m/Hovsetmarka</c:v>
                </c:pt>
                <c:pt idx="9">
                  <c:v>Osnes øvre</c:v>
                </c:pt>
                <c:pt idx="10">
                  <c:v>Saunes</c:v>
                </c:pt>
                <c:pt idx="11">
                  <c:v>Dimna</c:v>
                </c:pt>
                <c:pt idx="12">
                  <c:v>Sundgot</c:v>
                </c:pt>
                <c:pt idx="13">
                  <c:v>Hasund</c:v>
                </c:pt>
                <c:pt idx="14">
                  <c:v>Garnes</c:v>
                </c:pt>
                <c:pt idx="15">
                  <c:v>Haddal</c:v>
                </c:pt>
                <c:pt idx="16">
                  <c:v>Eiksund</c:v>
                </c:pt>
              </c:strCache>
            </c:strRef>
          </c:cat>
          <c:val>
            <c:numRef>
              <c:f>'[Folketalsutvikling grunnkretsar Ulstein 1999-2022.xlsx]Personer1'!$W$25:$W$41</c:f>
              <c:numCache>
                <c:formatCode>0.00</c:formatCode>
                <c:ptCount val="17"/>
                <c:pt idx="0">
                  <c:v>1.1677852348993289</c:v>
                </c:pt>
                <c:pt idx="1">
                  <c:v>0.1111111111111111</c:v>
                </c:pt>
                <c:pt idx="2">
                  <c:v>1.1024590163934427</c:v>
                </c:pt>
                <c:pt idx="3">
                  <c:v>0.91554054054054057</c:v>
                </c:pt>
                <c:pt idx="4">
                  <c:v>1.3355704697986577</c:v>
                </c:pt>
                <c:pt idx="5">
                  <c:v>2.2184873949579833</c:v>
                </c:pt>
                <c:pt idx="6">
                  <c:v>1.7974910394265233</c:v>
                </c:pt>
                <c:pt idx="7">
                  <c:v>2.123015873015873</c:v>
                </c:pt>
                <c:pt idx="8">
                  <c:v>1.0051457975986278</c:v>
                </c:pt>
                <c:pt idx="9">
                  <c:v>1.4043126684636118</c:v>
                </c:pt>
                <c:pt idx="10">
                  <c:v>1.4846796657381616</c:v>
                </c:pt>
                <c:pt idx="11">
                  <c:v>1.5613207547169812</c:v>
                </c:pt>
                <c:pt idx="12">
                  <c:v>1.4249649368863955</c:v>
                </c:pt>
                <c:pt idx="13">
                  <c:v>1.0439814814814814</c:v>
                </c:pt>
                <c:pt idx="14">
                  <c:v>1.1267605633802817</c:v>
                </c:pt>
                <c:pt idx="15">
                  <c:v>0.94545454545454544</c:v>
                </c:pt>
                <c:pt idx="16">
                  <c:v>0.93690851735015768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9309-4BEE-B71B-E18DE1CA3074}"/>
            </c:ext>
          </c:extLst>
        </c:ser>
        <c:ser>
          <c:idx val="22"/>
          <c:order val="22"/>
          <c:tx>
            <c:strRef>
              <c:f>'[Folketalsutvikling grunnkretsar Ulstein 1999-2022.xlsx]Personer1'!$X$24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2">
                <a:shade val="41000"/>
              </a:schemeClr>
            </a:solidFill>
            <a:ln>
              <a:noFill/>
            </a:ln>
            <a:effectLst/>
          </c:spPr>
          <c:invertIfNegative val="0"/>
          <c:cat>
            <c:strRef>
              <c:f>'[Folketalsutvikling grunnkretsar Ulstein 1999-2022.xlsx]Personer1'!$A$25:$A$41</c:f>
              <c:strCache>
                <c:ptCount val="17"/>
                <c:pt idx="0">
                  <c:v>Flø</c:v>
                </c:pt>
                <c:pt idx="1">
                  <c:v>Hatløy</c:v>
                </c:pt>
                <c:pt idx="2">
                  <c:v>Ulstein</c:v>
                </c:pt>
                <c:pt idx="3">
                  <c:v>Skeide</c:v>
                </c:pt>
                <c:pt idx="4">
                  <c:v>Osnes nedre</c:v>
                </c:pt>
                <c:pt idx="5">
                  <c:v>Ulsteinvik</c:v>
                </c:pt>
                <c:pt idx="6">
                  <c:v>Hofset</c:v>
                </c:pt>
                <c:pt idx="7">
                  <c:v>Holsekre nedre</c:v>
                </c:pt>
                <c:pt idx="8">
                  <c:v>Holsekre øvre m/Hovsetmarka</c:v>
                </c:pt>
                <c:pt idx="9">
                  <c:v>Osnes øvre</c:v>
                </c:pt>
                <c:pt idx="10">
                  <c:v>Saunes</c:v>
                </c:pt>
                <c:pt idx="11">
                  <c:v>Dimna</c:v>
                </c:pt>
                <c:pt idx="12">
                  <c:v>Sundgot</c:v>
                </c:pt>
                <c:pt idx="13">
                  <c:v>Hasund</c:v>
                </c:pt>
                <c:pt idx="14">
                  <c:v>Garnes</c:v>
                </c:pt>
                <c:pt idx="15">
                  <c:v>Haddal</c:v>
                </c:pt>
                <c:pt idx="16">
                  <c:v>Eiksund</c:v>
                </c:pt>
              </c:strCache>
            </c:strRef>
          </c:cat>
          <c:val>
            <c:numRef>
              <c:f>'[Folketalsutvikling grunnkretsar Ulstein 1999-2022.xlsx]Personer1'!$X$25:$X$41</c:f>
            </c:numRef>
          </c:val>
          <c:extLst>
            <c:ext xmlns:c16="http://schemas.microsoft.com/office/drawing/2014/chart" uri="{C3380CC4-5D6E-409C-BE32-E72D297353CC}">
              <c16:uniqueId val="{00000016-9309-4BEE-B71B-E18DE1CA3074}"/>
            </c:ext>
          </c:extLst>
        </c:ser>
        <c:ser>
          <c:idx val="23"/>
          <c:order val="23"/>
          <c:tx>
            <c:strRef>
              <c:f>'[Folketalsutvikling grunnkretsar Ulstein 1999-2022.xlsx]Personer1'!$Y$24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2">
                <a:shade val="35000"/>
              </a:schemeClr>
            </a:solidFill>
            <a:ln>
              <a:noFill/>
            </a:ln>
            <a:effectLst/>
          </c:spPr>
          <c:invertIfNegative val="0"/>
          <c:cat>
            <c:strRef>
              <c:f>'[Folketalsutvikling grunnkretsar Ulstein 1999-2022.xlsx]Personer1'!$A$25:$A$41</c:f>
              <c:strCache>
                <c:ptCount val="17"/>
                <c:pt idx="0">
                  <c:v>Flø</c:v>
                </c:pt>
                <c:pt idx="1">
                  <c:v>Hatløy</c:v>
                </c:pt>
                <c:pt idx="2">
                  <c:v>Ulstein</c:v>
                </c:pt>
                <c:pt idx="3">
                  <c:v>Skeide</c:v>
                </c:pt>
                <c:pt idx="4">
                  <c:v>Osnes nedre</c:v>
                </c:pt>
                <c:pt idx="5">
                  <c:v>Ulsteinvik</c:v>
                </c:pt>
                <c:pt idx="6">
                  <c:v>Hofset</c:v>
                </c:pt>
                <c:pt idx="7">
                  <c:v>Holsekre nedre</c:v>
                </c:pt>
                <c:pt idx="8">
                  <c:v>Holsekre øvre m/Hovsetmarka</c:v>
                </c:pt>
                <c:pt idx="9">
                  <c:v>Osnes øvre</c:v>
                </c:pt>
                <c:pt idx="10">
                  <c:v>Saunes</c:v>
                </c:pt>
                <c:pt idx="11">
                  <c:v>Dimna</c:v>
                </c:pt>
                <c:pt idx="12">
                  <c:v>Sundgot</c:v>
                </c:pt>
                <c:pt idx="13">
                  <c:v>Hasund</c:v>
                </c:pt>
                <c:pt idx="14">
                  <c:v>Garnes</c:v>
                </c:pt>
                <c:pt idx="15">
                  <c:v>Haddal</c:v>
                </c:pt>
                <c:pt idx="16">
                  <c:v>Eiksund</c:v>
                </c:pt>
              </c:strCache>
            </c:strRef>
          </c:cat>
          <c:val>
            <c:numRef>
              <c:f>'[Folketalsutvikling grunnkretsar Ulstein 1999-2022.xlsx]Personer1'!$Y$25:$Y$41</c:f>
              <c:numCache>
                <c:formatCode>0.00</c:formatCode>
                <c:ptCount val="17"/>
                <c:pt idx="0">
                  <c:v>1.1946308724832215</c:v>
                </c:pt>
                <c:pt idx="1">
                  <c:v>0</c:v>
                </c:pt>
                <c:pt idx="2">
                  <c:v>1.069672131147541</c:v>
                </c:pt>
                <c:pt idx="3">
                  <c:v>0.875</c:v>
                </c:pt>
                <c:pt idx="4">
                  <c:v>1.2483221476510067</c:v>
                </c:pt>
                <c:pt idx="5">
                  <c:v>2.4285714285714284</c:v>
                </c:pt>
                <c:pt idx="6">
                  <c:v>1.7813620071684588</c:v>
                </c:pt>
                <c:pt idx="7">
                  <c:v>2.123015873015873</c:v>
                </c:pt>
                <c:pt idx="8">
                  <c:v>1.0351629502572899</c:v>
                </c:pt>
                <c:pt idx="9">
                  <c:v>1.4231805929919137</c:v>
                </c:pt>
                <c:pt idx="10">
                  <c:v>1.448467966573816</c:v>
                </c:pt>
                <c:pt idx="11">
                  <c:v>1.5896226415094339</c:v>
                </c:pt>
                <c:pt idx="12">
                  <c:v>1.3562412342215988</c:v>
                </c:pt>
                <c:pt idx="13">
                  <c:v>1.0833333333333333</c:v>
                </c:pt>
                <c:pt idx="14">
                  <c:v>1.1126760563380282</c:v>
                </c:pt>
                <c:pt idx="15">
                  <c:v>0.92954545454545456</c:v>
                </c:pt>
                <c:pt idx="16">
                  <c:v>0.9274447949526814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9309-4BEE-B71B-E18DE1CA30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47909808"/>
        <c:axId val="1747922288"/>
      </c:barChart>
      <c:catAx>
        <c:axId val="1747909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747922288"/>
        <c:crosses val="autoZero"/>
        <c:auto val="1"/>
        <c:lblAlgn val="ctr"/>
        <c:lblOffset val="100"/>
        <c:noMultiLvlLbl val="0"/>
      </c:catAx>
      <c:valAx>
        <c:axId val="17479222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7479098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 err="1"/>
              <a:t>Folketalsutvikling</a:t>
            </a:r>
            <a:r>
              <a:rPr lang="en-US" sz="1800" dirty="0"/>
              <a:t> </a:t>
            </a:r>
            <a:r>
              <a:rPr lang="en-US" sz="1800" b="1" dirty="0" err="1"/>
              <a:t>valkrinsar</a:t>
            </a:r>
            <a:r>
              <a:rPr lang="en-US" sz="1800" dirty="0"/>
              <a:t> 1999-2022 (</a:t>
            </a:r>
            <a:r>
              <a:rPr lang="en-US" sz="1800" dirty="0" err="1"/>
              <a:t>indeks</a:t>
            </a:r>
            <a:r>
              <a:rPr lang="en-US" sz="1800" dirty="0"/>
              <a:t>)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>
        <c:manualLayout>
          <c:layoutTarget val="inner"/>
          <c:xMode val="edge"/>
          <c:yMode val="edge"/>
          <c:x val="4.1987886848031529E-2"/>
          <c:y val="0.1007630875371729"/>
          <c:w val="0.9429068124631631"/>
          <c:h val="0.78871297176811916"/>
        </c:manualLayout>
      </c:layout>
      <c:lineChart>
        <c:grouping val="standard"/>
        <c:varyColors val="0"/>
        <c:ser>
          <c:idx val="0"/>
          <c:order val="0"/>
          <c:tx>
            <c:strRef>
              <c:f>Personer1!$A$57</c:f>
              <c:strCache>
                <c:ptCount val="1"/>
                <c:pt idx="0">
                  <c:v>Flø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23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F809-4995-96E7-41C407B3ECA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Personer1!$B$56:$Y$56</c:f>
              <c:strCache>
                <c:ptCount val="24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  <c:pt idx="19">
                  <c:v>2018</c:v>
                </c:pt>
                <c:pt idx="20">
                  <c:v>2019</c:v>
                </c:pt>
                <c:pt idx="21">
                  <c:v>2020</c:v>
                </c:pt>
                <c:pt idx="22">
                  <c:v>2021</c:v>
                </c:pt>
                <c:pt idx="23">
                  <c:v>2022</c:v>
                </c:pt>
              </c:strCache>
            </c:strRef>
          </c:cat>
          <c:val>
            <c:numRef>
              <c:f>Personer1!$B$57:$Y$57</c:f>
              <c:numCache>
                <c:formatCode>0%</c:formatCode>
                <c:ptCount val="24"/>
                <c:pt idx="0">
                  <c:v>1</c:v>
                </c:pt>
                <c:pt idx="1">
                  <c:v>0.97986577181208057</c:v>
                </c:pt>
                <c:pt idx="2">
                  <c:v>0.93959731543624159</c:v>
                </c:pt>
                <c:pt idx="3">
                  <c:v>0.99328859060402686</c:v>
                </c:pt>
                <c:pt idx="4">
                  <c:v>0.97986577181208057</c:v>
                </c:pt>
                <c:pt idx="5">
                  <c:v>0.98657718120805371</c:v>
                </c:pt>
                <c:pt idx="6">
                  <c:v>0.99328859060402686</c:v>
                </c:pt>
                <c:pt idx="7">
                  <c:v>1.1006711409395973</c:v>
                </c:pt>
                <c:pt idx="8">
                  <c:v>1.0939597315436242</c:v>
                </c:pt>
                <c:pt idx="9">
                  <c:v>1.087248322147651</c:v>
                </c:pt>
                <c:pt idx="10">
                  <c:v>1.1073825503355705</c:v>
                </c:pt>
                <c:pt idx="11">
                  <c:v>1.1677852348993289</c:v>
                </c:pt>
                <c:pt idx="12">
                  <c:v>1.1275167785234899</c:v>
                </c:pt>
                <c:pt idx="13">
                  <c:v>1.2013422818791946</c:v>
                </c:pt>
                <c:pt idx="14">
                  <c:v>1.1946308724832215</c:v>
                </c:pt>
                <c:pt idx="15">
                  <c:v>1.174496644295302</c:v>
                </c:pt>
                <c:pt idx="16">
                  <c:v>1.1677852348993289</c:v>
                </c:pt>
                <c:pt idx="17">
                  <c:v>1.2147651006711409</c:v>
                </c:pt>
                <c:pt idx="18">
                  <c:v>1.1879194630872483</c:v>
                </c:pt>
                <c:pt idx="19">
                  <c:v>1.2483221476510067</c:v>
                </c:pt>
                <c:pt idx="20">
                  <c:v>1.2214765100671141</c:v>
                </c:pt>
                <c:pt idx="21">
                  <c:v>1.1677852348993289</c:v>
                </c:pt>
                <c:pt idx="22">
                  <c:v>1.2080536912751678</c:v>
                </c:pt>
                <c:pt idx="23">
                  <c:v>1.1946308724832215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DA3-44C8-B7AC-4BEE9DC75ABB}"/>
            </c:ext>
          </c:extLst>
        </c:ser>
        <c:ser>
          <c:idx val="1"/>
          <c:order val="1"/>
          <c:tx>
            <c:strRef>
              <c:f>Personer1!$A$58</c:f>
              <c:strCache>
                <c:ptCount val="1"/>
                <c:pt idx="0">
                  <c:v>Ulstein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23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F809-4995-96E7-41C407B3ECA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Personer1!$B$56:$Y$56</c:f>
              <c:strCache>
                <c:ptCount val="24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  <c:pt idx="19">
                  <c:v>2018</c:v>
                </c:pt>
                <c:pt idx="20">
                  <c:v>2019</c:v>
                </c:pt>
                <c:pt idx="21">
                  <c:v>2020</c:v>
                </c:pt>
                <c:pt idx="22">
                  <c:v>2021</c:v>
                </c:pt>
                <c:pt idx="23">
                  <c:v>2022</c:v>
                </c:pt>
              </c:strCache>
            </c:strRef>
          </c:cat>
          <c:val>
            <c:numRef>
              <c:f>Personer1!$B$58:$Y$58</c:f>
              <c:numCache>
                <c:formatCode>0%</c:formatCode>
                <c:ptCount val="24"/>
                <c:pt idx="0">
                  <c:v>1</c:v>
                </c:pt>
                <c:pt idx="1">
                  <c:v>0.97222222222222221</c:v>
                </c:pt>
                <c:pt idx="2">
                  <c:v>0.97222222222222221</c:v>
                </c:pt>
                <c:pt idx="3">
                  <c:v>0.95370370370370372</c:v>
                </c:pt>
                <c:pt idx="4">
                  <c:v>0.96481481481481479</c:v>
                </c:pt>
                <c:pt idx="5">
                  <c:v>0.96666666666666667</c:v>
                </c:pt>
                <c:pt idx="6">
                  <c:v>0.99814814814814812</c:v>
                </c:pt>
                <c:pt idx="7">
                  <c:v>0.99629629629629635</c:v>
                </c:pt>
                <c:pt idx="8">
                  <c:v>0.99259259259259258</c:v>
                </c:pt>
                <c:pt idx="9">
                  <c:v>1.0129629629629631</c:v>
                </c:pt>
                <c:pt idx="10">
                  <c:v>0.9907407407407407</c:v>
                </c:pt>
                <c:pt idx="11">
                  <c:v>1.0018518518518518</c:v>
                </c:pt>
                <c:pt idx="12">
                  <c:v>1.0185185185185186</c:v>
                </c:pt>
                <c:pt idx="13">
                  <c:v>1.0185185185185186</c:v>
                </c:pt>
                <c:pt idx="14">
                  <c:v>1.0314814814814814</c:v>
                </c:pt>
                <c:pt idx="15">
                  <c:v>0.99814814814814812</c:v>
                </c:pt>
                <c:pt idx="16">
                  <c:v>0.99444444444444446</c:v>
                </c:pt>
                <c:pt idx="17">
                  <c:v>1.0018518518518518</c:v>
                </c:pt>
                <c:pt idx="18">
                  <c:v>1.0185185185185186</c:v>
                </c:pt>
                <c:pt idx="19">
                  <c:v>1.0259259259259259</c:v>
                </c:pt>
                <c:pt idx="20">
                  <c:v>1.0166666666666666</c:v>
                </c:pt>
                <c:pt idx="21">
                  <c:v>1</c:v>
                </c:pt>
                <c:pt idx="22">
                  <c:v>0.97962962962962963</c:v>
                </c:pt>
                <c:pt idx="23">
                  <c:v>0.96296296296296291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DA3-44C8-B7AC-4BEE9DC75ABB}"/>
            </c:ext>
          </c:extLst>
        </c:ser>
        <c:ser>
          <c:idx val="2"/>
          <c:order val="2"/>
          <c:tx>
            <c:strRef>
              <c:f>Personer1!$A$59</c:f>
              <c:strCache>
                <c:ptCount val="1"/>
                <c:pt idx="0">
                  <c:v>Ulsteinvik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23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F809-4995-96E7-41C407B3ECA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Personer1!$B$56:$Y$56</c:f>
              <c:strCache>
                <c:ptCount val="24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  <c:pt idx="19">
                  <c:v>2018</c:v>
                </c:pt>
                <c:pt idx="20">
                  <c:v>2019</c:v>
                </c:pt>
                <c:pt idx="21">
                  <c:v>2020</c:v>
                </c:pt>
                <c:pt idx="22">
                  <c:v>2021</c:v>
                </c:pt>
                <c:pt idx="23">
                  <c:v>2022</c:v>
                </c:pt>
              </c:strCache>
            </c:strRef>
          </c:cat>
          <c:val>
            <c:numRef>
              <c:f>Personer1!$B$59:$Y$59</c:f>
              <c:numCache>
                <c:formatCode>0%</c:formatCode>
                <c:ptCount val="24"/>
                <c:pt idx="0">
                  <c:v>1</c:v>
                </c:pt>
                <c:pt idx="1">
                  <c:v>1.007730535615682</c:v>
                </c:pt>
                <c:pt idx="2">
                  <c:v>1.0218111540585313</c:v>
                </c:pt>
                <c:pt idx="3">
                  <c:v>1.0309221424627277</c:v>
                </c:pt>
                <c:pt idx="4">
                  <c:v>1.0485919381557152</c:v>
                </c:pt>
                <c:pt idx="5">
                  <c:v>1.0496963003865267</c:v>
                </c:pt>
                <c:pt idx="6">
                  <c:v>1.0519050248481503</c:v>
                </c:pt>
                <c:pt idx="7">
                  <c:v>1.0552181115405852</c:v>
                </c:pt>
                <c:pt idx="8">
                  <c:v>1.0662617338487024</c:v>
                </c:pt>
                <c:pt idx="9">
                  <c:v>1.0869685256764219</c:v>
                </c:pt>
                <c:pt idx="10">
                  <c:v>1.1032578685808945</c:v>
                </c:pt>
                <c:pt idx="11">
                  <c:v>1.1609607951408061</c:v>
                </c:pt>
                <c:pt idx="12">
                  <c:v>1.21038100496963</c:v>
                </c:pt>
                <c:pt idx="13">
                  <c:v>1.2175593594699061</c:v>
                </c:pt>
                <c:pt idx="14">
                  <c:v>1.2448923246824959</c:v>
                </c:pt>
                <c:pt idx="15">
                  <c:v>1.2901711761457759</c:v>
                </c:pt>
                <c:pt idx="16">
                  <c:v>1.3053561568194367</c:v>
                </c:pt>
                <c:pt idx="17">
                  <c:v>1.3528437327443401</c:v>
                </c:pt>
                <c:pt idx="18">
                  <c:v>1.3848702374378796</c:v>
                </c:pt>
                <c:pt idx="19">
                  <c:v>1.4094422970734402</c:v>
                </c:pt>
                <c:pt idx="20">
                  <c:v>1.4367752622860299</c:v>
                </c:pt>
                <c:pt idx="21">
                  <c:v>1.4389839867476533</c:v>
                </c:pt>
                <c:pt idx="22">
                  <c:v>1.4461623412479294</c:v>
                </c:pt>
                <c:pt idx="23">
                  <c:v>1.4527885146327995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DA3-44C8-B7AC-4BEE9DC75ABB}"/>
            </c:ext>
          </c:extLst>
        </c:ser>
        <c:ser>
          <c:idx val="3"/>
          <c:order val="3"/>
          <c:tx>
            <c:strRef>
              <c:f>Personer1!$A$60</c:f>
              <c:strCache>
                <c:ptCount val="1"/>
                <c:pt idx="0">
                  <c:v>Dimna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dLbl>
              <c:idx val="23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F809-4995-96E7-41C407B3ECA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Personer1!$B$56:$Y$56</c:f>
              <c:strCache>
                <c:ptCount val="24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  <c:pt idx="19">
                  <c:v>2018</c:v>
                </c:pt>
                <c:pt idx="20">
                  <c:v>2019</c:v>
                </c:pt>
                <c:pt idx="21">
                  <c:v>2020</c:v>
                </c:pt>
                <c:pt idx="22">
                  <c:v>2021</c:v>
                </c:pt>
                <c:pt idx="23">
                  <c:v>2022</c:v>
                </c:pt>
              </c:strCache>
            </c:strRef>
          </c:cat>
          <c:val>
            <c:numRef>
              <c:f>Personer1!$B$60:$Y$60</c:f>
              <c:numCache>
                <c:formatCode>0%</c:formatCode>
                <c:ptCount val="24"/>
                <c:pt idx="0">
                  <c:v>1</c:v>
                </c:pt>
                <c:pt idx="1">
                  <c:v>0.98584905660377353</c:v>
                </c:pt>
                <c:pt idx="2">
                  <c:v>1.0141509433962264</c:v>
                </c:pt>
                <c:pt idx="3">
                  <c:v>1.0660377358490567</c:v>
                </c:pt>
                <c:pt idx="4">
                  <c:v>1.0613207547169812</c:v>
                </c:pt>
                <c:pt idx="5">
                  <c:v>1.1132075471698113</c:v>
                </c:pt>
                <c:pt idx="6">
                  <c:v>1.1650943396226414</c:v>
                </c:pt>
                <c:pt idx="7">
                  <c:v>1.1650943396226414</c:v>
                </c:pt>
                <c:pt idx="8">
                  <c:v>1.2264150943396226</c:v>
                </c:pt>
                <c:pt idx="9">
                  <c:v>1.25</c:v>
                </c:pt>
                <c:pt idx="10">
                  <c:v>1.3113207547169812</c:v>
                </c:pt>
                <c:pt idx="11">
                  <c:v>1.3018867924528301</c:v>
                </c:pt>
                <c:pt idx="12">
                  <c:v>1.3915094339622642</c:v>
                </c:pt>
                <c:pt idx="13">
                  <c:v>1.3490566037735849</c:v>
                </c:pt>
                <c:pt idx="14">
                  <c:v>1.429245283018868</c:v>
                </c:pt>
                <c:pt idx="15">
                  <c:v>1.3584905660377358</c:v>
                </c:pt>
                <c:pt idx="16">
                  <c:v>1.4386792452830188</c:v>
                </c:pt>
                <c:pt idx="17">
                  <c:v>1.5094339622641511</c:v>
                </c:pt>
                <c:pt idx="18">
                  <c:v>1.5047169811320755</c:v>
                </c:pt>
                <c:pt idx="19">
                  <c:v>1.5754716981132075</c:v>
                </c:pt>
                <c:pt idx="20">
                  <c:v>1.6037735849056605</c:v>
                </c:pt>
                <c:pt idx="21">
                  <c:v>1.5613207547169812</c:v>
                </c:pt>
                <c:pt idx="22">
                  <c:v>1.6226415094339623</c:v>
                </c:pt>
                <c:pt idx="23">
                  <c:v>1.5896226415094339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DA3-44C8-B7AC-4BEE9DC75ABB}"/>
            </c:ext>
          </c:extLst>
        </c:ser>
        <c:ser>
          <c:idx val="4"/>
          <c:order val="4"/>
          <c:tx>
            <c:strRef>
              <c:f>Personer1!$A$61</c:f>
              <c:strCache>
                <c:ptCount val="1"/>
                <c:pt idx="0">
                  <c:v>Hasund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dLbls>
            <c:dLbl>
              <c:idx val="23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F809-4995-96E7-41C407B3ECA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Personer1!$B$56:$Y$56</c:f>
              <c:strCache>
                <c:ptCount val="24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  <c:pt idx="19">
                  <c:v>2018</c:v>
                </c:pt>
                <c:pt idx="20">
                  <c:v>2019</c:v>
                </c:pt>
                <c:pt idx="21">
                  <c:v>2020</c:v>
                </c:pt>
                <c:pt idx="22">
                  <c:v>2021</c:v>
                </c:pt>
                <c:pt idx="23">
                  <c:v>2022</c:v>
                </c:pt>
              </c:strCache>
            </c:strRef>
          </c:cat>
          <c:val>
            <c:numRef>
              <c:f>Personer1!$B$61:$Y$61</c:f>
              <c:numCache>
                <c:formatCode>0%</c:formatCode>
                <c:ptCount val="24"/>
                <c:pt idx="0">
                  <c:v>1</c:v>
                </c:pt>
                <c:pt idx="1">
                  <c:v>1.0026200873362445</c:v>
                </c:pt>
                <c:pt idx="2">
                  <c:v>1.0454148471615721</c:v>
                </c:pt>
                <c:pt idx="3">
                  <c:v>1.0375545851528385</c:v>
                </c:pt>
                <c:pt idx="4">
                  <c:v>1.0489082969432315</c:v>
                </c:pt>
                <c:pt idx="5">
                  <c:v>1.0611353711790392</c:v>
                </c:pt>
                <c:pt idx="6">
                  <c:v>1.0707423580786026</c:v>
                </c:pt>
                <c:pt idx="7">
                  <c:v>1.068995633187773</c:v>
                </c:pt>
                <c:pt idx="8">
                  <c:v>1.0497816593886462</c:v>
                </c:pt>
                <c:pt idx="9">
                  <c:v>1.0707423580786026</c:v>
                </c:pt>
                <c:pt idx="10">
                  <c:v>1.1196506550218341</c:v>
                </c:pt>
                <c:pt idx="11">
                  <c:v>1.2951965065502185</c:v>
                </c:pt>
                <c:pt idx="12">
                  <c:v>1.3580786026200873</c:v>
                </c:pt>
                <c:pt idx="13">
                  <c:v>1.3851528384279477</c:v>
                </c:pt>
                <c:pt idx="14">
                  <c:v>1.2969432314410481</c:v>
                </c:pt>
                <c:pt idx="15">
                  <c:v>1.3187772925764192</c:v>
                </c:pt>
                <c:pt idx="16">
                  <c:v>1.3886462882096069</c:v>
                </c:pt>
                <c:pt idx="17">
                  <c:v>1.3615720524017467</c:v>
                </c:pt>
                <c:pt idx="18">
                  <c:v>1.3213973799126637</c:v>
                </c:pt>
                <c:pt idx="19">
                  <c:v>1.3082969432314411</c:v>
                </c:pt>
                <c:pt idx="20">
                  <c:v>1.2934497816593886</c:v>
                </c:pt>
                <c:pt idx="21">
                  <c:v>1.2812227074235807</c:v>
                </c:pt>
                <c:pt idx="22">
                  <c:v>1.2672489082969431</c:v>
                </c:pt>
                <c:pt idx="23">
                  <c:v>1.2532751091703056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BDA3-44C8-B7AC-4BEE9DC75ABB}"/>
            </c:ext>
          </c:extLst>
        </c:ser>
        <c:ser>
          <c:idx val="5"/>
          <c:order val="5"/>
          <c:tx>
            <c:strRef>
              <c:f>Personer1!$A$62</c:f>
              <c:strCache>
                <c:ptCount val="1"/>
                <c:pt idx="0">
                  <c:v>Haddal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Lbls>
            <c:dLbl>
              <c:idx val="23"/>
              <c:layout>
                <c:manualLayout>
                  <c:x val="-3.2241719943899616E-4"/>
                  <c:y val="1.487636390669562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F809-4995-96E7-41C407B3ECA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Personer1!$B$56:$Y$56</c:f>
              <c:strCache>
                <c:ptCount val="24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  <c:pt idx="19">
                  <c:v>2018</c:v>
                </c:pt>
                <c:pt idx="20">
                  <c:v>2019</c:v>
                </c:pt>
                <c:pt idx="21">
                  <c:v>2020</c:v>
                </c:pt>
                <c:pt idx="22">
                  <c:v>2021</c:v>
                </c:pt>
                <c:pt idx="23">
                  <c:v>2022</c:v>
                </c:pt>
              </c:strCache>
            </c:strRef>
          </c:cat>
          <c:val>
            <c:numRef>
              <c:f>Personer1!$B$62:$Y$62</c:f>
              <c:numCache>
                <c:formatCode>0%</c:formatCode>
                <c:ptCount val="24"/>
                <c:pt idx="0">
                  <c:v>1</c:v>
                </c:pt>
                <c:pt idx="1">
                  <c:v>1.009784735812133</c:v>
                </c:pt>
                <c:pt idx="2">
                  <c:v>0.98043052837573386</c:v>
                </c:pt>
                <c:pt idx="3">
                  <c:v>0.99804305283757333</c:v>
                </c:pt>
                <c:pt idx="4">
                  <c:v>0.97064579256360073</c:v>
                </c:pt>
                <c:pt idx="5">
                  <c:v>0.97847358121330719</c:v>
                </c:pt>
                <c:pt idx="6">
                  <c:v>0.98434442270058709</c:v>
                </c:pt>
                <c:pt idx="7">
                  <c:v>0.97064579256360073</c:v>
                </c:pt>
                <c:pt idx="8">
                  <c:v>0.97064579256360073</c:v>
                </c:pt>
                <c:pt idx="9">
                  <c:v>0.95890410958904104</c:v>
                </c:pt>
                <c:pt idx="10">
                  <c:v>0.94129158512720157</c:v>
                </c:pt>
                <c:pt idx="11">
                  <c:v>0.95107632093933459</c:v>
                </c:pt>
                <c:pt idx="12">
                  <c:v>0.9726027397260274</c:v>
                </c:pt>
                <c:pt idx="13">
                  <c:v>0.9941291585127201</c:v>
                </c:pt>
                <c:pt idx="14">
                  <c:v>1.0195694716242663</c:v>
                </c:pt>
                <c:pt idx="15">
                  <c:v>1.0371819960861057</c:v>
                </c:pt>
                <c:pt idx="16">
                  <c:v>1.0136986301369864</c:v>
                </c:pt>
                <c:pt idx="17">
                  <c:v>0.98825831702544031</c:v>
                </c:pt>
                <c:pt idx="18">
                  <c:v>0.9667318982387475</c:v>
                </c:pt>
                <c:pt idx="19">
                  <c:v>0.99217221135029354</c:v>
                </c:pt>
                <c:pt idx="20">
                  <c:v>0.98238747553816042</c:v>
                </c:pt>
                <c:pt idx="21">
                  <c:v>0.97064579256360073</c:v>
                </c:pt>
                <c:pt idx="22">
                  <c:v>0.95499021526418781</c:v>
                </c:pt>
                <c:pt idx="23">
                  <c:v>0.95499021526418781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BDA3-44C8-B7AC-4BEE9DC75ABB}"/>
            </c:ext>
          </c:extLst>
        </c:ser>
        <c:ser>
          <c:idx val="6"/>
          <c:order val="6"/>
          <c:tx>
            <c:strRef>
              <c:f>Personer1!$A$63</c:f>
              <c:strCache>
                <c:ptCount val="1"/>
                <c:pt idx="0">
                  <c:v>Eiksund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23"/>
              <c:layout>
                <c:manualLayout>
                  <c:x val="-1.5427717888244197E-2"/>
                  <c:y val="4.230885055900891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F809-4995-96E7-41C407B3ECA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Personer1!$B$56:$Y$56</c:f>
              <c:strCache>
                <c:ptCount val="24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  <c:pt idx="19">
                  <c:v>2018</c:v>
                </c:pt>
                <c:pt idx="20">
                  <c:v>2019</c:v>
                </c:pt>
                <c:pt idx="21">
                  <c:v>2020</c:v>
                </c:pt>
                <c:pt idx="22">
                  <c:v>2021</c:v>
                </c:pt>
                <c:pt idx="23">
                  <c:v>2022</c:v>
                </c:pt>
              </c:strCache>
            </c:strRef>
          </c:cat>
          <c:val>
            <c:numRef>
              <c:f>Personer1!$B$63:$Y$63</c:f>
              <c:numCache>
                <c:formatCode>0%</c:formatCode>
                <c:ptCount val="24"/>
                <c:pt idx="0">
                  <c:v>1</c:v>
                </c:pt>
                <c:pt idx="1">
                  <c:v>1.0063091482649842</c:v>
                </c:pt>
                <c:pt idx="2">
                  <c:v>1.025236593059937</c:v>
                </c:pt>
                <c:pt idx="3">
                  <c:v>1.0378548895899053</c:v>
                </c:pt>
                <c:pt idx="4">
                  <c:v>1.0094637223974763</c:v>
                </c:pt>
                <c:pt idx="5">
                  <c:v>1.0157728706624605</c:v>
                </c:pt>
                <c:pt idx="6">
                  <c:v>0.98107255520504733</c:v>
                </c:pt>
                <c:pt idx="7">
                  <c:v>0.98107255520504733</c:v>
                </c:pt>
                <c:pt idx="8">
                  <c:v>0.97476340694006314</c:v>
                </c:pt>
                <c:pt idx="9">
                  <c:v>0.97476340694006314</c:v>
                </c:pt>
                <c:pt idx="10">
                  <c:v>0.95899053627760256</c:v>
                </c:pt>
                <c:pt idx="11">
                  <c:v>0.91167192429022081</c:v>
                </c:pt>
                <c:pt idx="12">
                  <c:v>0.93059936908517349</c:v>
                </c:pt>
                <c:pt idx="13">
                  <c:v>0.96845425867507884</c:v>
                </c:pt>
                <c:pt idx="14">
                  <c:v>0.96845425867507884</c:v>
                </c:pt>
                <c:pt idx="15">
                  <c:v>0.99684542586750791</c:v>
                </c:pt>
                <c:pt idx="16">
                  <c:v>1.0031545741324921</c:v>
                </c:pt>
                <c:pt idx="17">
                  <c:v>0.97791798107255523</c:v>
                </c:pt>
                <c:pt idx="18">
                  <c:v>0.917981072555205</c:v>
                </c:pt>
                <c:pt idx="19">
                  <c:v>0.92113564668769721</c:v>
                </c:pt>
                <c:pt idx="20">
                  <c:v>0.92113564668769721</c:v>
                </c:pt>
                <c:pt idx="21">
                  <c:v>0.93690851735015768</c:v>
                </c:pt>
                <c:pt idx="22">
                  <c:v>0.9274447949526814</c:v>
                </c:pt>
                <c:pt idx="23">
                  <c:v>0.9274447949526814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BDA3-44C8-B7AC-4BEE9DC75A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52481472"/>
        <c:axId val="1752483136"/>
      </c:lineChart>
      <c:catAx>
        <c:axId val="1752481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752483136"/>
        <c:crosses val="autoZero"/>
        <c:auto val="1"/>
        <c:lblAlgn val="ctr"/>
        <c:lblOffset val="100"/>
        <c:noMultiLvlLbl val="0"/>
      </c:catAx>
      <c:valAx>
        <c:axId val="1752483136"/>
        <c:scaling>
          <c:orientation val="minMax"/>
          <c:min val="0.8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752481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 err="1"/>
              <a:t>Folketalsutvikling</a:t>
            </a:r>
            <a:r>
              <a:rPr lang="en-US" sz="2000" baseline="0" dirty="0"/>
              <a:t> </a:t>
            </a:r>
            <a:r>
              <a:rPr lang="en-US" sz="2000" b="1" baseline="0" dirty="0" err="1"/>
              <a:t>skulekrinsar</a:t>
            </a:r>
            <a:r>
              <a:rPr lang="en-US" sz="2000" baseline="0" dirty="0"/>
              <a:t> </a:t>
            </a:r>
            <a:r>
              <a:rPr lang="en-US" sz="2000" dirty="0"/>
              <a:t>1999-2022 (</a:t>
            </a:r>
            <a:r>
              <a:rPr lang="en-US" sz="2000" dirty="0" err="1"/>
              <a:t>indeks</a:t>
            </a:r>
            <a:r>
              <a:rPr lang="en-US" sz="2000" dirty="0"/>
              <a:t>)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Personer1!$A$75</c:f>
              <c:strCache>
                <c:ptCount val="1"/>
                <c:pt idx="0">
                  <c:v>Ulstein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23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069C-4732-98A2-DBC4E80C7EE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Personer1!$B$56:$Y$56</c:f>
              <c:strCache>
                <c:ptCount val="24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  <c:pt idx="19">
                  <c:v>2018</c:v>
                </c:pt>
                <c:pt idx="20">
                  <c:v>2019</c:v>
                </c:pt>
                <c:pt idx="21">
                  <c:v>2020</c:v>
                </c:pt>
                <c:pt idx="22">
                  <c:v>2021</c:v>
                </c:pt>
                <c:pt idx="23">
                  <c:v>2022</c:v>
                </c:pt>
              </c:strCache>
            </c:strRef>
          </c:cat>
          <c:val>
            <c:numRef>
              <c:f>Personer1!$B$75:$Y$75</c:f>
              <c:numCache>
                <c:formatCode>0.00</c:formatCode>
                <c:ptCount val="24"/>
                <c:pt idx="0">
                  <c:v>1</c:v>
                </c:pt>
                <c:pt idx="1">
                  <c:v>0.97387518142235119</c:v>
                </c:pt>
                <c:pt idx="2">
                  <c:v>0.96516690856313503</c:v>
                </c:pt>
                <c:pt idx="3">
                  <c:v>0.96226415094339623</c:v>
                </c:pt>
                <c:pt idx="4">
                  <c:v>0.96806966618287371</c:v>
                </c:pt>
                <c:pt idx="5">
                  <c:v>0.97097242380261251</c:v>
                </c:pt>
                <c:pt idx="6" formatCode="0%">
                  <c:v>0.99709724238026121</c:v>
                </c:pt>
                <c:pt idx="7" formatCode="0%">
                  <c:v>1.0188679245283019</c:v>
                </c:pt>
                <c:pt idx="8" formatCode="0%">
                  <c:v>1.0145137880986939</c:v>
                </c:pt>
                <c:pt idx="9" formatCode="0%">
                  <c:v>1.0290275761973875</c:v>
                </c:pt>
                <c:pt idx="10" formatCode="0%">
                  <c:v>1.0159651669085632</c:v>
                </c:pt>
                <c:pt idx="11" formatCode="0%">
                  <c:v>1.0377358490566038</c:v>
                </c:pt>
                <c:pt idx="12" formatCode="0%">
                  <c:v>1.042089985486212</c:v>
                </c:pt>
                <c:pt idx="13" formatCode="0%">
                  <c:v>1.058055152394775</c:v>
                </c:pt>
                <c:pt idx="14" formatCode="0%">
                  <c:v>1.0667634252539913</c:v>
                </c:pt>
                <c:pt idx="15" formatCode="0%">
                  <c:v>1.0362844702467344</c:v>
                </c:pt>
                <c:pt idx="16" formatCode="0%">
                  <c:v>1.0319303338171262</c:v>
                </c:pt>
                <c:pt idx="17" formatCode="0%">
                  <c:v>1.0478955007256894</c:v>
                </c:pt>
                <c:pt idx="18" formatCode="0%">
                  <c:v>1.0551523947750363</c:v>
                </c:pt>
                <c:pt idx="19" formatCode="0%">
                  <c:v>1.0740203193033382</c:v>
                </c:pt>
                <c:pt idx="20" formatCode="0%">
                  <c:v>1.0609579100145139</c:v>
                </c:pt>
                <c:pt idx="21" formatCode="0%">
                  <c:v>1.0362844702467344</c:v>
                </c:pt>
                <c:pt idx="22" formatCode="0%">
                  <c:v>1.0290275761973875</c:v>
                </c:pt>
                <c:pt idx="23" formatCode="0%">
                  <c:v>1.0130624092888243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983-4AE4-ADDE-C161B8F94268}"/>
            </c:ext>
          </c:extLst>
        </c:ser>
        <c:ser>
          <c:idx val="1"/>
          <c:order val="1"/>
          <c:tx>
            <c:strRef>
              <c:f>Personer1!$A$76</c:f>
              <c:strCache>
                <c:ptCount val="1"/>
                <c:pt idx="0">
                  <c:v>Ulsteinvik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23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069C-4732-98A2-DBC4E80C7EE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Personer1!$B$56:$Y$56</c:f>
              <c:strCache>
                <c:ptCount val="24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  <c:pt idx="19">
                  <c:v>2018</c:v>
                </c:pt>
                <c:pt idx="20">
                  <c:v>2019</c:v>
                </c:pt>
                <c:pt idx="21">
                  <c:v>2020</c:v>
                </c:pt>
                <c:pt idx="22">
                  <c:v>2021</c:v>
                </c:pt>
                <c:pt idx="23">
                  <c:v>2022</c:v>
                </c:pt>
              </c:strCache>
            </c:strRef>
          </c:cat>
          <c:val>
            <c:numRef>
              <c:f>Personer1!$B$76:$Y$76</c:f>
              <c:numCache>
                <c:formatCode>0.00</c:formatCode>
                <c:ptCount val="24"/>
                <c:pt idx="0">
                  <c:v>1</c:v>
                </c:pt>
                <c:pt idx="1">
                  <c:v>1.007730535615682</c:v>
                </c:pt>
                <c:pt idx="2">
                  <c:v>1.0218111540585313</c:v>
                </c:pt>
                <c:pt idx="3">
                  <c:v>1.0309221424627277</c:v>
                </c:pt>
                <c:pt idx="4">
                  <c:v>1.0485919381557152</c:v>
                </c:pt>
                <c:pt idx="5">
                  <c:v>1.0496963003865267</c:v>
                </c:pt>
                <c:pt idx="6" formatCode="0%">
                  <c:v>1.0519050248481503</c:v>
                </c:pt>
                <c:pt idx="7" formatCode="0%">
                  <c:v>1.0552181115405852</c:v>
                </c:pt>
                <c:pt idx="8" formatCode="0%">
                  <c:v>1.0662617338487024</c:v>
                </c:pt>
                <c:pt idx="9" formatCode="0%">
                  <c:v>1.0869685256764219</c:v>
                </c:pt>
                <c:pt idx="10" formatCode="0%">
                  <c:v>1.1032578685808945</c:v>
                </c:pt>
                <c:pt idx="11" formatCode="0%">
                  <c:v>1.1609607951408061</c:v>
                </c:pt>
                <c:pt idx="12" formatCode="0%">
                  <c:v>1.21038100496963</c:v>
                </c:pt>
                <c:pt idx="13" formatCode="0%">
                  <c:v>1.2175593594699061</c:v>
                </c:pt>
                <c:pt idx="14" formatCode="0%">
                  <c:v>1.2448923246824959</c:v>
                </c:pt>
                <c:pt idx="15" formatCode="0%">
                  <c:v>1.2901711761457759</c:v>
                </c:pt>
                <c:pt idx="16" formatCode="0%">
                  <c:v>1.3053561568194367</c:v>
                </c:pt>
                <c:pt idx="17" formatCode="0%">
                  <c:v>1.3528437327443401</c:v>
                </c:pt>
                <c:pt idx="18" formatCode="0%">
                  <c:v>1.3848702374378796</c:v>
                </c:pt>
                <c:pt idx="19" formatCode="0%">
                  <c:v>1.4094422970734402</c:v>
                </c:pt>
                <c:pt idx="20" formatCode="0%">
                  <c:v>1.4367752622860299</c:v>
                </c:pt>
                <c:pt idx="21" formatCode="0%">
                  <c:v>1.4389839867476533</c:v>
                </c:pt>
                <c:pt idx="22" formatCode="0%">
                  <c:v>1.4461623412479294</c:v>
                </c:pt>
                <c:pt idx="23" formatCode="0%">
                  <c:v>1.4527885146327995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983-4AE4-ADDE-C161B8F94268}"/>
            </c:ext>
          </c:extLst>
        </c:ser>
        <c:ser>
          <c:idx val="2"/>
          <c:order val="2"/>
          <c:tx>
            <c:strRef>
              <c:f>Personer1!$A$77</c:f>
              <c:strCache>
                <c:ptCount val="1"/>
                <c:pt idx="0">
                  <c:v>Hasund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23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69C-4732-98A2-DBC4E80C7EE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Personer1!$B$56:$Y$56</c:f>
              <c:strCache>
                <c:ptCount val="24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  <c:pt idx="19">
                  <c:v>2018</c:v>
                </c:pt>
                <c:pt idx="20">
                  <c:v>2019</c:v>
                </c:pt>
                <c:pt idx="21">
                  <c:v>2020</c:v>
                </c:pt>
                <c:pt idx="22">
                  <c:v>2021</c:v>
                </c:pt>
                <c:pt idx="23">
                  <c:v>2022</c:v>
                </c:pt>
              </c:strCache>
            </c:strRef>
          </c:cat>
          <c:val>
            <c:numRef>
              <c:f>Personer1!$B$77:$Y$77</c:f>
              <c:numCache>
                <c:formatCode>0.00</c:formatCode>
                <c:ptCount val="24"/>
                <c:pt idx="0">
                  <c:v>1</c:v>
                </c:pt>
                <c:pt idx="1">
                  <c:v>1</c:v>
                </c:pt>
                <c:pt idx="2">
                  <c:v>1.0405305821665438</c:v>
                </c:pt>
                <c:pt idx="3">
                  <c:v>1.0420044215180546</c:v>
                </c:pt>
                <c:pt idx="4">
                  <c:v>1.0508474576271187</c:v>
                </c:pt>
                <c:pt idx="5">
                  <c:v>1.0692704495210021</c:v>
                </c:pt>
                <c:pt idx="6" formatCode="0%">
                  <c:v>1.0854826823876198</c:v>
                </c:pt>
                <c:pt idx="7" formatCode="0%">
                  <c:v>1.084008843036109</c:v>
                </c:pt>
                <c:pt idx="8" formatCode="0%">
                  <c:v>1.0773765659543111</c:v>
                </c:pt>
                <c:pt idx="9" formatCode="0%">
                  <c:v>1.0987472365512159</c:v>
                </c:pt>
                <c:pt idx="10" formatCode="0%">
                  <c:v>1.1495946941783346</c:v>
                </c:pt>
                <c:pt idx="11" formatCode="0%">
                  <c:v>1.2962417096536478</c:v>
                </c:pt>
                <c:pt idx="12" formatCode="0%">
                  <c:v>1.363301400147384</c:v>
                </c:pt>
                <c:pt idx="13" formatCode="0%">
                  <c:v>1.3795136330140014</c:v>
                </c:pt>
                <c:pt idx="14" formatCode="0%">
                  <c:v>1.3176123802505526</c:v>
                </c:pt>
                <c:pt idx="15" formatCode="0%">
                  <c:v>1.3249815770081061</c:v>
                </c:pt>
                <c:pt idx="16" formatCode="0%">
                  <c:v>1.3964627855563743</c:v>
                </c:pt>
                <c:pt idx="17" formatCode="0%">
                  <c:v>1.3846720707442888</c:v>
                </c:pt>
                <c:pt idx="18" formatCode="0%">
                  <c:v>1.3500368459837877</c:v>
                </c:pt>
                <c:pt idx="19" formatCode="0%">
                  <c:v>1.3500368459837877</c:v>
                </c:pt>
                <c:pt idx="20" formatCode="0%">
                  <c:v>1.341930729550479</c:v>
                </c:pt>
                <c:pt idx="21" formatCode="0%">
                  <c:v>1.3249815770081061</c:v>
                </c:pt>
                <c:pt idx="22" formatCode="0%">
                  <c:v>1.3227708179808402</c:v>
                </c:pt>
                <c:pt idx="23" formatCode="0%">
                  <c:v>1.3058216654384671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983-4AE4-ADDE-C161B8F94268}"/>
            </c:ext>
          </c:extLst>
        </c:ser>
        <c:ser>
          <c:idx val="3"/>
          <c:order val="3"/>
          <c:tx>
            <c:strRef>
              <c:f>Personer1!$A$78</c:f>
              <c:strCache>
                <c:ptCount val="1"/>
                <c:pt idx="0">
                  <c:v>Haddal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dLbl>
              <c:idx val="23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069C-4732-98A2-DBC4E80C7EE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Personer1!$B$56:$Y$56</c:f>
              <c:strCache>
                <c:ptCount val="24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  <c:pt idx="19">
                  <c:v>2018</c:v>
                </c:pt>
                <c:pt idx="20">
                  <c:v>2019</c:v>
                </c:pt>
                <c:pt idx="21">
                  <c:v>2020</c:v>
                </c:pt>
                <c:pt idx="22">
                  <c:v>2021</c:v>
                </c:pt>
                <c:pt idx="23">
                  <c:v>2022</c:v>
                </c:pt>
              </c:strCache>
            </c:strRef>
          </c:cat>
          <c:val>
            <c:numRef>
              <c:f>Personer1!$B$78:$Y$78</c:f>
              <c:numCache>
                <c:formatCode>0.00</c:formatCode>
                <c:ptCount val="24"/>
                <c:pt idx="0">
                  <c:v>1</c:v>
                </c:pt>
                <c:pt idx="1">
                  <c:v>1.0084541062801933</c:v>
                </c:pt>
                <c:pt idx="2">
                  <c:v>0.99758454106280192</c:v>
                </c:pt>
                <c:pt idx="3">
                  <c:v>1.0132850241545894</c:v>
                </c:pt>
                <c:pt idx="4">
                  <c:v>0.98550724637681164</c:v>
                </c:pt>
                <c:pt idx="5">
                  <c:v>0.99275362318840576</c:v>
                </c:pt>
                <c:pt idx="6" formatCode="0%">
                  <c:v>0.98309178743961356</c:v>
                </c:pt>
                <c:pt idx="7" formatCode="0%">
                  <c:v>0.97463768115942029</c:v>
                </c:pt>
                <c:pt idx="8" formatCode="0%">
                  <c:v>0.97222222222222221</c:v>
                </c:pt>
                <c:pt idx="9" formatCode="0%">
                  <c:v>0.96497584541062797</c:v>
                </c:pt>
                <c:pt idx="10" formatCode="0%">
                  <c:v>0.94806763285024154</c:v>
                </c:pt>
                <c:pt idx="11" formatCode="0%">
                  <c:v>0.93599033816425126</c:v>
                </c:pt>
                <c:pt idx="12" formatCode="0%">
                  <c:v>0.95652173913043481</c:v>
                </c:pt>
                <c:pt idx="13" formatCode="0%">
                  <c:v>0.9842995169082126</c:v>
                </c:pt>
                <c:pt idx="14" formatCode="0%">
                  <c:v>1</c:v>
                </c:pt>
                <c:pt idx="15" formatCode="0%">
                  <c:v>1.0217391304347827</c:v>
                </c:pt>
                <c:pt idx="16" formatCode="0%">
                  <c:v>1.0096618357487923</c:v>
                </c:pt>
                <c:pt idx="17" formatCode="0%">
                  <c:v>0.9842995169082126</c:v>
                </c:pt>
                <c:pt idx="18" formatCode="0%">
                  <c:v>0.94806763285024154</c:v>
                </c:pt>
                <c:pt idx="19" formatCode="0%">
                  <c:v>0.96497584541062797</c:v>
                </c:pt>
                <c:pt idx="20" formatCode="0%">
                  <c:v>0.95893719806763289</c:v>
                </c:pt>
                <c:pt idx="21" formatCode="0%">
                  <c:v>0.95772946859903385</c:v>
                </c:pt>
                <c:pt idx="22" formatCode="0%">
                  <c:v>0.94444444444444442</c:v>
                </c:pt>
                <c:pt idx="23" formatCode="0%">
                  <c:v>0.94444444444444442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983-4AE4-ADDE-C161B8F942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52481472"/>
        <c:axId val="1752483136"/>
      </c:lineChart>
      <c:catAx>
        <c:axId val="1752481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752483136"/>
        <c:crosses val="autoZero"/>
        <c:auto val="1"/>
        <c:lblAlgn val="ctr"/>
        <c:lblOffset val="100"/>
        <c:noMultiLvlLbl val="0"/>
      </c:catAx>
      <c:valAx>
        <c:axId val="1752483136"/>
        <c:scaling>
          <c:orientation val="minMax"/>
          <c:min val="0.8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752481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48CB40-E76D-4CF1-A4EA-4149308933E7}" type="datetimeFigureOut">
              <a:rPr lang="nb-NO" smtClean="0"/>
              <a:t>06.04.2022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3547CE-1751-4D8A-BC02-147C6729B12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682411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727514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B5DC8DC-62D5-4BE2-B0B5-A2B2A0A53F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51E6545F-B26C-4744-AC69-2D25B24B60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D162AB5C-4671-491A-BEB8-5B942629A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9765E-A8A7-45D4-B9C1-101E72A99237}" type="datetimeFigureOut">
              <a:rPr lang="nb-NO" smtClean="0"/>
              <a:t>06.04.2022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ED8B64E-9FC9-4058-9741-E1859CA29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A065EBF-7690-4B4C-BE0E-9F7BA64FE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4683B-A34F-4026-97CE-BC0ABDA2D29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13386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ECEDE8D-40EA-49A0-90FD-93A5CF0D3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D2FCBFA2-35DF-46E9-9A78-6E6223CB06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7D8856A-9694-44E7-9D9A-60331578ED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9765E-A8A7-45D4-B9C1-101E72A99237}" type="datetimeFigureOut">
              <a:rPr lang="nb-NO" smtClean="0"/>
              <a:t>06.04.2022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C5BB49E9-75FD-4848-9BAD-E79331E8E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9F7CFF6-2AAE-4C80-A9B3-EE8E6885C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4683B-A34F-4026-97CE-BC0ABDA2D29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78744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5545FC5E-F906-4EA7-B18E-3032750C31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CF054E50-BC26-47F5-8BF0-2A23592E39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F994A7A-1909-475A-B88B-358D947D6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9765E-A8A7-45D4-B9C1-101E72A99237}" type="datetimeFigureOut">
              <a:rPr lang="nb-NO" smtClean="0"/>
              <a:t>06.04.2022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2C51C42-A400-4794-B9A4-09C4B554E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5EDF861-90CB-4922-B1D2-E4AC7C3F8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4683B-A34F-4026-97CE-BC0ABDA2D29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853826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393BA6D-EACF-4A01-B610-B283B7C4E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6B9B665D-8791-41C2-9A00-10053254D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AF2FFA59-5E6F-481A-8D91-FA714AC8A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625B64CF-2D4D-4DC4-A274-99E876F8F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539304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971963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1C9B5CB-0555-4919-AAA6-18DEA6597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4A8D605-06D4-40BC-9EC2-C10BCC7180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AD42627-2227-47E3-9482-657605D5B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9765E-A8A7-45D4-B9C1-101E72A99237}" type="datetimeFigureOut">
              <a:rPr lang="nb-NO" smtClean="0"/>
              <a:t>06.04.2022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5A07A7A-3E93-45C7-8661-BC1634F32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A42174B-5C84-4CC5-916C-8E4AA19D9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4683B-A34F-4026-97CE-BC0ABDA2D29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96074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6A10222-556E-471B-B0B0-BA3C9261F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D5D27F9B-64D8-456B-A465-2CEE8CFCC4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2B4C981-03BF-40F4-A1EA-F393F6D70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9765E-A8A7-45D4-B9C1-101E72A99237}" type="datetimeFigureOut">
              <a:rPr lang="nb-NO" smtClean="0"/>
              <a:t>06.04.2022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4EFC372-15AB-4361-BC7D-EA26F112B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A82DB90-44A2-4765-910C-9D9635099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4683B-A34F-4026-97CE-BC0ABDA2D29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20550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A0A3932-ABE1-4139-B0F6-9AB8087D3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F0B8BA4-58A9-4098-9501-6339AF715E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0C6D0F34-B12D-4805-8644-05B7101726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30C62662-D2FE-49BA-BBBB-40BBE0DDD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9765E-A8A7-45D4-B9C1-101E72A99237}" type="datetimeFigureOut">
              <a:rPr lang="nb-NO" smtClean="0"/>
              <a:t>06.04.2022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927B32E9-2AC0-4281-8545-E01C9D3DC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B528287-AD41-417D-B158-5E86BC766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4683B-A34F-4026-97CE-BC0ABDA2D29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84502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EB73FED-215A-4105-BAEB-780A394D9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34852848-52AA-44AB-876E-3CDDC20D0B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C1277F02-5DD2-4743-97F3-030AE3BAFB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7AA45066-ACAD-44DD-AD01-17369A5D20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F8FFAD9F-7EC6-4105-8CBF-2F8FC8985C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6A4B4F82-380B-4A3E-A468-80735128A9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9765E-A8A7-45D4-B9C1-101E72A99237}" type="datetimeFigureOut">
              <a:rPr lang="nb-NO" smtClean="0"/>
              <a:t>06.04.2022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B56E95C9-D0AA-4CFE-A3A4-63992B912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98AB4945-0940-44F4-A54B-FA2D681F2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4683B-A34F-4026-97CE-BC0ABDA2D29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19904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5D5C002-A361-4B6C-9BC3-FB95C6E26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2F202F2C-B543-49E6-9300-475622F4A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9765E-A8A7-45D4-B9C1-101E72A99237}" type="datetimeFigureOut">
              <a:rPr lang="nb-NO" smtClean="0"/>
              <a:t>06.04.2022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2B9F028D-D8BC-4A57-B506-173035845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EF5108DB-862C-4B2F-B45F-BAE0607B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4683B-A34F-4026-97CE-BC0ABDA2D29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78575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F8976458-0DB1-43FF-A4AD-B3AD51165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9765E-A8A7-45D4-B9C1-101E72A99237}" type="datetimeFigureOut">
              <a:rPr lang="nb-NO" smtClean="0"/>
              <a:t>06.04.2022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0E1BFE1F-3B89-4FFA-93F7-05E9E4DA1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1EE824DA-3BDF-4C59-AA8A-2AB69CC0D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4683B-A34F-4026-97CE-BC0ABDA2D29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25062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3416A58-CEA5-4C2D-BBF1-804170074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4DE540-1266-4D45-A96D-7CD0C53CC0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C291F49F-1870-48E1-B937-348BE1F91B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C42428E2-C7B1-4282-BDBF-1A2BA94F5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9765E-A8A7-45D4-B9C1-101E72A99237}" type="datetimeFigureOut">
              <a:rPr lang="nb-NO" smtClean="0"/>
              <a:t>06.04.2022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F4B26064-69D9-480A-98D3-626DC9EC8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3A3728EC-4D85-42EB-BA9F-494F8F4E1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4683B-A34F-4026-97CE-BC0ABDA2D29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96465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728735D-B0CA-4BE2-ACEC-F8687A50E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C4F7C119-A912-4B30-A12B-AE4142ABCE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D52627F0-18EA-4F89-80F8-36EAEDC327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58E012EA-BB56-4DBE-9721-1A97C6DD1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9765E-A8A7-45D4-B9C1-101E72A99237}" type="datetimeFigureOut">
              <a:rPr lang="nb-NO" smtClean="0"/>
              <a:t>06.04.2022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4B8CA21E-B276-47EB-BEB8-345825E44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976FEDA3-71C4-44C4-BA00-DF53C3A45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4683B-A34F-4026-97CE-BC0ABDA2D29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39105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B23B604B-BB33-4429-8240-DC6CF8D01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328F19C-66F5-493B-A53B-50B590CDDB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C0C70A6-D7B0-47DD-939A-9FF2D31FBC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29765E-A8A7-45D4-B9C1-101E72A99237}" type="datetimeFigureOut">
              <a:rPr lang="nb-NO" smtClean="0"/>
              <a:t>06.04.2022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48A9105-5F06-4D61-BE1D-0BD58E6E35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46EBAE3-B5FA-45F3-A8F7-32DBDB7984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44683B-A34F-4026-97CE-BC0ABDA2D29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34857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FD6DE143-D010-488A-8488-8598A9060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4F7B439-3590-4FF7-95B6-4C999D6686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D8BBC9C9-2CAC-403A-BD59-832738D3C4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4864E47-8093-45B7-9F05-8ECED3EC17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658C5D3-CCBB-466C-9C34-3884243AEE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64AE3940-8B6F-482C-82FF-3FB99D5D996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9501" y="62630"/>
            <a:ext cx="2325608" cy="66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055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91" r:id="rId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DDD4DD2-4747-4451-B1CA-EE0419F69A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03326"/>
            <a:ext cx="9144000" cy="2387600"/>
          </a:xfrm>
        </p:spPr>
        <p:txBody>
          <a:bodyPr/>
          <a:lstStyle/>
          <a:p>
            <a:r>
              <a:rPr lang="nb-NO" dirty="0"/>
              <a:t>Har distrikta og </a:t>
            </a:r>
            <a:r>
              <a:rPr lang="nb-NO" dirty="0" err="1"/>
              <a:t>krinsane</a:t>
            </a:r>
            <a:r>
              <a:rPr lang="nb-NO" dirty="0"/>
              <a:t> </a:t>
            </a:r>
            <a:r>
              <a:rPr lang="nb-NO" dirty="0" err="1"/>
              <a:t>ein</a:t>
            </a:r>
            <a:r>
              <a:rPr lang="nb-NO" dirty="0"/>
              <a:t> sjanse?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3A9F4B33-83C5-4A8C-BCFD-B208B3E10F2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Kva må til for å få folk til å busette seg i distrikta?</a:t>
            </a:r>
          </a:p>
        </p:txBody>
      </p:sp>
    </p:spTree>
    <p:extLst>
      <p:ext uri="{BB962C8B-B14F-4D97-AF65-F5344CB8AC3E}">
        <p14:creationId xmlns:p14="http://schemas.microsoft.com/office/powerpoint/2010/main" val="1428792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A075D3A0-52E3-4DE7-9ED9-8FE3343FAD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612" y="708101"/>
            <a:ext cx="4056096" cy="5713671"/>
          </a:xfrm>
          <a:prstGeom prst="rect">
            <a:avLst/>
          </a:prstGeom>
        </p:spPr>
      </p:pic>
      <p:sp>
        <p:nvSpPr>
          <p:cNvPr id="8" name="Plassholder for innhold 7">
            <a:extLst>
              <a:ext uri="{FF2B5EF4-FFF2-40B4-BE49-F238E27FC236}">
                <a16:creationId xmlns:a16="http://schemas.microsoft.com/office/drawing/2014/main" id="{04FE6692-B7BF-45AA-A9B7-4709C5E61B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b-NO" dirty="0"/>
              <a:t>Dei unge sitt busettingsmønster er </a:t>
            </a:r>
            <a:r>
              <a:rPr lang="nb-NO" dirty="0" err="1"/>
              <a:t>ein</a:t>
            </a:r>
            <a:r>
              <a:rPr lang="nb-NO" dirty="0"/>
              <a:t> av </a:t>
            </a:r>
            <a:r>
              <a:rPr lang="nb-NO" dirty="0" err="1"/>
              <a:t>fleire</a:t>
            </a:r>
            <a:r>
              <a:rPr lang="nb-NO" dirty="0"/>
              <a:t> </a:t>
            </a:r>
            <a:r>
              <a:rPr lang="nb-NO" dirty="0" err="1"/>
              <a:t>drivarar</a:t>
            </a:r>
            <a:r>
              <a:rPr lang="nb-NO" dirty="0"/>
              <a:t> for sentralisering.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Kva er </a:t>
            </a:r>
            <a:r>
              <a:rPr lang="nb-NO" dirty="0" err="1"/>
              <a:t>dei</a:t>
            </a:r>
            <a:r>
              <a:rPr lang="nb-NO" dirty="0"/>
              <a:t> </a:t>
            </a:r>
            <a:r>
              <a:rPr lang="nb-NO" dirty="0" err="1"/>
              <a:t>viktigaste</a:t>
            </a:r>
            <a:r>
              <a:rPr lang="nb-NO" dirty="0"/>
              <a:t> </a:t>
            </a:r>
            <a:r>
              <a:rPr lang="nb-NO" dirty="0" err="1"/>
              <a:t>faktorane</a:t>
            </a:r>
            <a:r>
              <a:rPr lang="nb-NO" dirty="0"/>
              <a:t> som </a:t>
            </a:r>
            <a:r>
              <a:rPr lang="nb-NO" dirty="0" err="1"/>
              <a:t>gjer</a:t>
            </a:r>
            <a:r>
              <a:rPr lang="nb-NO" dirty="0"/>
              <a:t> at ungdom vel (eller </a:t>
            </a:r>
            <a:r>
              <a:rPr lang="nb-NO" dirty="0" err="1"/>
              <a:t>ikkje</a:t>
            </a:r>
            <a:r>
              <a:rPr lang="nb-NO" dirty="0"/>
              <a:t> vel) å busette seg i distriktskommuner?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Kven vil bu i distrikta og kva legg </a:t>
            </a:r>
            <a:r>
              <a:rPr lang="nb-NO" dirty="0" err="1"/>
              <a:t>dei</a:t>
            </a:r>
            <a:r>
              <a:rPr lang="nb-NO" dirty="0"/>
              <a:t> mest vekt på?</a:t>
            </a:r>
          </a:p>
        </p:txBody>
      </p:sp>
    </p:spTree>
    <p:extLst>
      <p:ext uri="{BB962C8B-B14F-4D97-AF65-F5344CB8AC3E}">
        <p14:creationId xmlns:p14="http://schemas.microsoft.com/office/powerpoint/2010/main" val="1037776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A801A06-D131-4C94-B776-D8D0E766F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Målgruppe og metode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B4B4D8D-2028-4175-9009-A35EAB3559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4581088" cy="4351338"/>
          </a:xfrm>
        </p:spPr>
        <p:txBody>
          <a:bodyPr/>
          <a:lstStyle/>
          <a:p>
            <a:r>
              <a:rPr lang="nb-NO" dirty="0"/>
              <a:t>1467 unge deltok</a:t>
            </a:r>
          </a:p>
          <a:p>
            <a:r>
              <a:rPr lang="nb-NO" dirty="0"/>
              <a:t>Gjennomsnittsalder 20 år (9-29 år) </a:t>
            </a:r>
            <a:r>
              <a:rPr lang="nb-NO" dirty="0" err="1"/>
              <a:t>hovudsakleg</a:t>
            </a:r>
            <a:r>
              <a:rPr lang="nb-NO" dirty="0"/>
              <a:t> 15-29 år</a:t>
            </a:r>
          </a:p>
          <a:p>
            <a:r>
              <a:rPr lang="nb-NO" dirty="0"/>
              <a:t>67% kvinner</a:t>
            </a:r>
          </a:p>
          <a:p>
            <a:r>
              <a:rPr lang="nb-NO" dirty="0"/>
              <a:t>7% født </a:t>
            </a:r>
            <a:r>
              <a:rPr lang="nb-NO" dirty="0" err="1"/>
              <a:t>utanfor</a:t>
            </a:r>
            <a:r>
              <a:rPr lang="nb-NO" dirty="0"/>
              <a:t> Norge</a:t>
            </a:r>
          </a:p>
          <a:p>
            <a:r>
              <a:rPr lang="nb-NO" dirty="0"/>
              <a:t>12% med </a:t>
            </a:r>
            <a:r>
              <a:rPr lang="nb-NO" dirty="0" err="1"/>
              <a:t>innvandrarbakgrunn</a:t>
            </a:r>
            <a:endParaRPr lang="nb-NO" dirty="0"/>
          </a:p>
          <a:p>
            <a:endParaRPr lang="nb-NO" dirty="0"/>
          </a:p>
        </p:txBody>
      </p:sp>
      <p:pic>
        <p:nvPicPr>
          <p:cNvPr id="6" name="Plassholder for innhold 5">
            <a:extLst>
              <a:ext uri="{FF2B5EF4-FFF2-40B4-BE49-F238E27FC236}">
                <a16:creationId xmlns:a16="http://schemas.microsoft.com/office/drawing/2014/main" id="{F9575D87-387D-499C-9165-ADC05C566D5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670958" y="1571394"/>
            <a:ext cx="6599185" cy="4443511"/>
          </a:xfrm>
        </p:spPr>
      </p:pic>
    </p:spTree>
    <p:extLst>
      <p:ext uri="{BB962C8B-B14F-4D97-AF65-F5344CB8AC3E}">
        <p14:creationId xmlns:p14="http://schemas.microsoft.com/office/powerpoint/2010/main" val="84373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5FC43B55-6BC0-49FF-88B9-7A7F9A22E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Oppsummering av funn</a:t>
            </a:r>
          </a:p>
        </p:txBody>
      </p:sp>
      <p:pic>
        <p:nvPicPr>
          <p:cNvPr id="8" name="Plassholder for innhold 7">
            <a:extLst>
              <a:ext uri="{FF2B5EF4-FFF2-40B4-BE49-F238E27FC236}">
                <a16:creationId xmlns:a16="http://schemas.microsoft.com/office/drawing/2014/main" id="{2D569870-4832-4FDC-AEA8-35CBAC8699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4919" y="1690688"/>
            <a:ext cx="10515600" cy="1839091"/>
          </a:xfr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EA2459EB-DE0D-496E-A0D4-2BAB74B19D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550" y="3932295"/>
            <a:ext cx="10382250" cy="218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024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5FC43B55-6BC0-49FF-88B9-7A7F9A22E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Oppsummering av funn</a:t>
            </a:r>
          </a:p>
        </p:txBody>
      </p:sp>
      <p:pic>
        <p:nvPicPr>
          <p:cNvPr id="11" name="Plassholder for innhold 10">
            <a:extLst>
              <a:ext uri="{FF2B5EF4-FFF2-40B4-BE49-F238E27FC236}">
                <a16:creationId xmlns:a16="http://schemas.microsoft.com/office/drawing/2014/main" id="{E6637890-B8BA-4817-B442-BEFB691183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034215"/>
            <a:ext cx="10515600" cy="3934158"/>
          </a:xfrm>
        </p:spPr>
      </p:pic>
    </p:spTree>
    <p:extLst>
      <p:ext uri="{BB962C8B-B14F-4D97-AF65-F5344CB8AC3E}">
        <p14:creationId xmlns:p14="http://schemas.microsoft.com/office/powerpoint/2010/main" val="3836389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DB0A51CB-EF97-4400-9712-6A803D4A7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Dei som er </a:t>
            </a:r>
            <a:r>
              <a:rPr lang="nb-NO" b="1" dirty="0"/>
              <a:t>positive</a:t>
            </a:r>
            <a:r>
              <a:rPr lang="nb-NO" dirty="0"/>
              <a:t> til å busette seg i ei distriktskommune </a:t>
            </a:r>
            <a:r>
              <a:rPr lang="nb-NO" dirty="0" err="1"/>
              <a:t>verdset</a:t>
            </a:r>
            <a:endParaRPr lang="nb-NO" dirty="0"/>
          </a:p>
        </p:txBody>
      </p:sp>
      <p:pic>
        <p:nvPicPr>
          <p:cNvPr id="8" name="Plassholder for innhold 7">
            <a:extLst>
              <a:ext uri="{FF2B5EF4-FFF2-40B4-BE49-F238E27FC236}">
                <a16:creationId xmlns:a16="http://schemas.microsoft.com/office/drawing/2014/main" id="{0E63CCC5-EE13-43DE-AB4B-D9004DC522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1023" y="2546366"/>
            <a:ext cx="11335843" cy="2867230"/>
          </a:xfrm>
        </p:spPr>
      </p:pic>
    </p:spTree>
    <p:extLst>
      <p:ext uri="{BB962C8B-B14F-4D97-AF65-F5344CB8AC3E}">
        <p14:creationId xmlns:p14="http://schemas.microsoft.com/office/powerpoint/2010/main" val="4026528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F8EFD6D-CC79-47FE-AE68-99112E0D36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Dei som er </a:t>
            </a:r>
            <a:r>
              <a:rPr lang="nb-NO" b="1" dirty="0"/>
              <a:t>negative</a:t>
            </a:r>
            <a:r>
              <a:rPr lang="nb-NO" dirty="0"/>
              <a:t> til å busette seg i ei distriktskommune </a:t>
            </a:r>
            <a:r>
              <a:rPr lang="nb-NO" dirty="0" err="1"/>
              <a:t>verdset</a:t>
            </a:r>
            <a:endParaRPr lang="nb-NO" dirty="0"/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B0FFD7EE-A98C-4D70-AF5C-DC6A29B471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9450" y="2793455"/>
            <a:ext cx="13945165" cy="2651366"/>
          </a:xfrm>
        </p:spPr>
      </p:pic>
    </p:spTree>
    <p:extLst>
      <p:ext uri="{BB962C8B-B14F-4D97-AF65-F5344CB8AC3E}">
        <p14:creationId xmlns:p14="http://schemas.microsoft.com/office/powerpoint/2010/main" val="1656394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3CCFCD3-641C-4603-B320-2963D70F7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Dei som er </a:t>
            </a:r>
            <a:r>
              <a:rPr lang="nb-NO" b="1" dirty="0"/>
              <a:t>positive</a:t>
            </a:r>
            <a:r>
              <a:rPr lang="nb-NO" dirty="0"/>
              <a:t> </a:t>
            </a:r>
            <a:r>
              <a:rPr lang="nb-NO" dirty="0" err="1"/>
              <a:t>forventar</a:t>
            </a:r>
            <a:endParaRPr lang="nb-NO" dirty="0"/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44B8002D-0D9B-4C84-AD40-ADD7EF8919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9517" y="2209800"/>
            <a:ext cx="9493144" cy="2974596"/>
          </a:xfrm>
        </p:spPr>
      </p:pic>
    </p:spTree>
    <p:extLst>
      <p:ext uri="{BB962C8B-B14F-4D97-AF65-F5344CB8AC3E}">
        <p14:creationId xmlns:p14="http://schemas.microsoft.com/office/powerpoint/2010/main" val="2215825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AAC0A2D-50B4-4897-8A18-39A047BBF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Dei som er </a:t>
            </a:r>
            <a:r>
              <a:rPr lang="nb-NO" b="1" dirty="0"/>
              <a:t>positive</a:t>
            </a:r>
            <a:r>
              <a:rPr lang="nb-NO" dirty="0"/>
              <a:t> </a:t>
            </a:r>
            <a:r>
              <a:rPr lang="nb-NO" dirty="0" err="1"/>
              <a:t>forventar</a:t>
            </a:r>
            <a:r>
              <a:rPr lang="nb-NO" dirty="0"/>
              <a:t> i mindre grad</a:t>
            </a:r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903AB535-D228-4BCD-A5D4-126D969294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1696" y="2743200"/>
            <a:ext cx="11389271" cy="1822695"/>
          </a:xfrm>
        </p:spPr>
      </p:pic>
    </p:spTree>
    <p:extLst>
      <p:ext uri="{BB962C8B-B14F-4D97-AF65-F5344CB8AC3E}">
        <p14:creationId xmlns:p14="http://schemas.microsoft.com/office/powerpoint/2010/main" val="219735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1DAFF00-B84D-4029-965A-38BF16A93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«Viktige» og «heilt </a:t>
            </a:r>
            <a:r>
              <a:rPr lang="nb-NO" dirty="0" err="1"/>
              <a:t>avgjerande</a:t>
            </a:r>
            <a:r>
              <a:rPr lang="nb-NO" dirty="0"/>
              <a:t>» </a:t>
            </a:r>
            <a:r>
              <a:rPr lang="nb-NO" dirty="0" err="1"/>
              <a:t>kvalitetar</a:t>
            </a:r>
            <a:r>
              <a:rPr lang="nb-NO" dirty="0"/>
              <a:t> som motiverer ved val av bustadkommune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171643A-C658-4945-ADBF-23D7B1960C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/>
              <a:t>I prioritert rekkefølge (av 29 ulike </a:t>
            </a:r>
            <a:r>
              <a:rPr lang="nb-NO" dirty="0" err="1"/>
              <a:t>faktorar</a:t>
            </a:r>
            <a:r>
              <a:rPr lang="nb-NO" dirty="0"/>
              <a:t>):</a:t>
            </a:r>
          </a:p>
          <a:p>
            <a:pPr marL="0" indent="0">
              <a:buNone/>
            </a:pPr>
            <a:endParaRPr lang="nb-NO" dirty="0"/>
          </a:p>
          <a:p>
            <a:pPr marL="514350" indent="-514350">
              <a:buAutoNum type="arabicPeriod"/>
            </a:pPr>
            <a:r>
              <a:rPr lang="nb-NO" dirty="0"/>
              <a:t>Å gi (framtidige) </a:t>
            </a:r>
            <a:r>
              <a:rPr lang="nb-NO" dirty="0" err="1"/>
              <a:t>born</a:t>
            </a:r>
            <a:r>
              <a:rPr lang="nb-NO" dirty="0"/>
              <a:t> </a:t>
            </a:r>
            <a:r>
              <a:rPr lang="nb-NO" dirty="0" err="1"/>
              <a:t>eit</a:t>
            </a:r>
            <a:r>
              <a:rPr lang="nb-NO" dirty="0"/>
              <a:t> godt oppvekstmiljø</a:t>
            </a:r>
          </a:p>
          <a:p>
            <a:pPr marL="514350" indent="-514350">
              <a:buAutoNum type="arabicPeriod"/>
            </a:pPr>
            <a:r>
              <a:rPr lang="nb-NO" dirty="0"/>
              <a:t>Å ha </a:t>
            </a:r>
            <a:r>
              <a:rPr lang="nb-NO" dirty="0" err="1"/>
              <a:t>ein</a:t>
            </a:r>
            <a:r>
              <a:rPr lang="nb-NO" dirty="0"/>
              <a:t> sikker arbeidsplass</a:t>
            </a:r>
          </a:p>
          <a:p>
            <a:pPr marL="514350" indent="-514350">
              <a:buAutoNum type="arabicPeriod"/>
            </a:pPr>
            <a:r>
              <a:rPr lang="nb-NO" dirty="0"/>
              <a:t>Gode kommunale </a:t>
            </a:r>
            <a:r>
              <a:rPr lang="nb-NO" dirty="0" err="1"/>
              <a:t>tenester</a:t>
            </a:r>
            <a:r>
              <a:rPr lang="nb-NO" dirty="0"/>
              <a:t> (</a:t>
            </a:r>
            <a:r>
              <a:rPr lang="nb-NO" dirty="0" err="1"/>
              <a:t>t.d</a:t>
            </a:r>
            <a:r>
              <a:rPr lang="nb-NO" dirty="0"/>
              <a:t> skule, barnehage og helse)</a:t>
            </a:r>
          </a:p>
          <a:p>
            <a:pPr marL="514350" indent="-514350">
              <a:buAutoNum type="arabicPeriod"/>
            </a:pPr>
            <a:r>
              <a:rPr lang="nb-NO" dirty="0" err="1"/>
              <a:t>Eit</a:t>
            </a:r>
            <a:r>
              <a:rPr lang="nb-NO" dirty="0"/>
              <a:t> trygt nettverk</a:t>
            </a:r>
          </a:p>
          <a:p>
            <a:pPr marL="514350" indent="-514350">
              <a:buAutoNum type="arabicPeriod"/>
            </a:pPr>
            <a:r>
              <a:rPr lang="nb-NO" dirty="0"/>
              <a:t>Å gi (framtidige) </a:t>
            </a:r>
            <a:r>
              <a:rPr lang="nb-NO" dirty="0" err="1"/>
              <a:t>born</a:t>
            </a:r>
            <a:r>
              <a:rPr lang="nb-NO" dirty="0"/>
              <a:t> </a:t>
            </a:r>
            <a:r>
              <a:rPr lang="nb-NO" dirty="0" err="1"/>
              <a:t>eit</a:t>
            </a:r>
            <a:r>
              <a:rPr lang="nb-NO" dirty="0"/>
              <a:t> godt </a:t>
            </a:r>
            <a:r>
              <a:rPr lang="nb-NO" dirty="0" err="1"/>
              <a:t>utdanningstilbod</a:t>
            </a:r>
            <a:endParaRPr lang="nb-NO" dirty="0"/>
          </a:p>
          <a:p>
            <a:pPr marL="514350" indent="-514350">
              <a:buAutoNum type="arabicPeriod"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89320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66DD848-E1E7-4741-A2A0-1E4EA5D73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Dei unge meiner det er mest </a:t>
            </a:r>
            <a:r>
              <a:rPr lang="nb-NO" dirty="0" err="1"/>
              <a:t>truleg</a:t>
            </a:r>
            <a:r>
              <a:rPr lang="nb-NO" dirty="0"/>
              <a:t> at </a:t>
            </a:r>
            <a:r>
              <a:rPr lang="nb-NO" dirty="0" err="1"/>
              <a:t>dei</a:t>
            </a:r>
            <a:r>
              <a:rPr lang="nb-NO" dirty="0"/>
              <a:t> får dette dersom </a:t>
            </a:r>
            <a:r>
              <a:rPr lang="nb-NO" dirty="0" err="1"/>
              <a:t>dei</a:t>
            </a:r>
            <a:r>
              <a:rPr lang="nb-NO" dirty="0"/>
              <a:t> vel å busette seg i distrikta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DEA2EE-FA6A-4310-89F2-0A7EFBCD0C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b-NO" dirty="0"/>
          </a:p>
          <a:p>
            <a:r>
              <a:rPr lang="nb-NO" dirty="0"/>
              <a:t>Lett tilgang til natur</a:t>
            </a:r>
          </a:p>
          <a:p>
            <a:r>
              <a:rPr lang="nb-NO" dirty="0"/>
              <a:t>Bu i </a:t>
            </a:r>
            <a:r>
              <a:rPr lang="nb-NO" dirty="0" err="1"/>
              <a:t>einebustad</a:t>
            </a:r>
            <a:r>
              <a:rPr lang="nb-NO" dirty="0"/>
              <a:t> med garasje og hage</a:t>
            </a:r>
          </a:p>
          <a:p>
            <a:r>
              <a:rPr lang="nb-NO" dirty="0"/>
              <a:t>Gi (framtidige) </a:t>
            </a:r>
            <a:r>
              <a:rPr lang="nb-NO" dirty="0" err="1"/>
              <a:t>born</a:t>
            </a:r>
            <a:r>
              <a:rPr lang="nb-NO" dirty="0"/>
              <a:t> </a:t>
            </a:r>
            <a:r>
              <a:rPr lang="nb-NO" dirty="0" err="1"/>
              <a:t>eit</a:t>
            </a:r>
            <a:r>
              <a:rPr lang="nb-NO" dirty="0"/>
              <a:t> godt oppvekstmiljø</a:t>
            </a:r>
          </a:p>
          <a:p>
            <a:r>
              <a:rPr lang="nb-NO" dirty="0"/>
              <a:t>Bli godt kjent med andre i lokalmiljøet</a:t>
            </a:r>
          </a:p>
          <a:p>
            <a:r>
              <a:rPr lang="nb-NO" dirty="0" err="1"/>
              <a:t>Eit</a:t>
            </a:r>
            <a:r>
              <a:rPr lang="nb-NO" dirty="0"/>
              <a:t> trygt nettverk</a:t>
            </a:r>
          </a:p>
        </p:txBody>
      </p:sp>
    </p:spTree>
    <p:extLst>
      <p:ext uri="{BB962C8B-B14F-4D97-AF65-F5344CB8AC3E}">
        <p14:creationId xmlns:p14="http://schemas.microsoft.com/office/powerpoint/2010/main" val="2273147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ssholder for innhold 5">
            <a:extLst>
              <a:ext uri="{FF2B5EF4-FFF2-40B4-BE49-F238E27FC236}">
                <a16:creationId xmlns:a16="http://schemas.microsoft.com/office/drawing/2014/main" id="{0B46740E-990E-4BBD-836A-8A36B57084E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96063" y="298192"/>
            <a:ext cx="4472582" cy="6261616"/>
          </a:xfrm>
        </p:spPr>
      </p:pic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4831E20D-DD5E-4DB8-B1D6-3A5E9136B8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133167"/>
            <a:ext cx="5181600" cy="4351338"/>
          </a:xfrm>
        </p:spPr>
        <p:txBody>
          <a:bodyPr/>
          <a:lstStyle/>
          <a:p>
            <a:pPr marL="0" indent="0">
              <a:buNone/>
            </a:pPr>
            <a:r>
              <a:rPr lang="nb-NO" dirty="0"/>
              <a:t>Distrikta sine 3 </a:t>
            </a:r>
            <a:r>
              <a:rPr lang="nb-NO" dirty="0" err="1"/>
              <a:t>hovudutfordringar</a:t>
            </a:r>
            <a:r>
              <a:rPr lang="nb-NO" dirty="0"/>
              <a:t>:</a:t>
            </a:r>
          </a:p>
          <a:p>
            <a:r>
              <a:rPr lang="nb-NO" dirty="0"/>
              <a:t>Befolkningsnedgang</a:t>
            </a:r>
          </a:p>
          <a:p>
            <a:r>
              <a:rPr lang="nb-NO" dirty="0"/>
              <a:t>Aldring</a:t>
            </a:r>
          </a:p>
          <a:p>
            <a:r>
              <a:rPr lang="nb-NO" dirty="0"/>
              <a:t>Spredt </a:t>
            </a:r>
            <a:r>
              <a:rPr lang="nb-NO" dirty="0" err="1"/>
              <a:t>busetnad</a:t>
            </a:r>
            <a:endParaRPr lang="nb-NO" dirty="0"/>
          </a:p>
          <a:p>
            <a:endParaRPr lang="nb-NO" dirty="0"/>
          </a:p>
          <a:p>
            <a:pPr marL="0" indent="0">
              <a:buNone/>
            </a:pPr>
            <a:r>
              <a:rPr lang="nb-NO" i="1" dirty="0"/>
              <a:t>Målet for distriktene fremover bør ikke være vekst men å skape gode samfunn.</a:t>
            </a:r>
          </a:p>
          <a:p>
            <a:pPr marL="0" indent="0">
              <a:buNone/>
            </a:pPr>
            <a:r>
              <a:rPr lang="nb-NO" i="1" dirty="0"/>
              <a:t>Victor D Norman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8676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0FDE73D-1B40-4920-AB59-A1AF9D5D1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Dei meiner det er minst </a:t>
            </a:r>
            <a:r>
              <a:rPr lang="nb-NO" dirty="0" err="1"/>
              <a:t>truleg</a:t>
            </a:r>
            <a:r>
              <a:rPr lang="nb-NO" dirty="0"/>
              <a:t> at </a:t>
            </a:r>
            <a:r>
              <a:rPr lang="nb-NO" dirty="0" err="1"/>
              <a:t>dei</a:t>
            </a:r>
            <a:r>
              <a:rPr lang="nb-NO" dirty="0"/>
              <a:t> får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F6168BC-2667-4919-8DC1-AD6C219C5D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err="1"/>
              <a:t>Eit</a:t>
            </a:r>
            <a:r>
              <a:rPr lang="nb-NO" dirty="0"/>
              <a:t> godt </a:t>
            </a:r>
            <a:r>
              <a:rPr lang="nb-NO" dirty="0" err="1"/>
              <a:t>kollektivtilbod</a:t>
            </a:r>
            <a:endParaRPr lang="nb-NO" dirty="0"/>
          </a:p>
          <a:p>
            <a:r>
              <a:rPr lang="nb-NO" dirty="0"/>
              <a:t>Sleppe å pendle til jobb</a:t>
            </a:r>
          </a:p>
          <a:p>
            <a:r>
              <a:rPr lang="nb-NO" dirty="0" err="1"/>
              <a:t>Moglegheit</a:t>
            </a:r>
            <a:r>
              <a:rPr lang="nb-NO" dirty="0"/>
              <a:t> til å </a:t>
            </a:r>
            <a:r>
              <a:rPr lang="nb-NO" dirty="0" err="1"/>
              <a:t>velje</a:t>
            </a:r>
            <a:r>
              <a:rPr lang="nb-NO" dirty="0"/>
              <a:t> ei sosial buform (fellesareal og </a:t>
            </a:r>
            <a:r>
              <a:rPr lang="nb-NO" dirty="0" err="1"/>
              <a:t>funksjonar</a:t>
            </a:r>
            <a:r>
              <a:rPr lang="nb-NO" dirty="0"/>
              <a:t>)</a:t>
            </a:r>
          </a:p>
          <a:p>
            <a:r>
              <a:rPr lang="nb-NO" dirty="0"/>
              <a:t>Stort press om å </a:t>
            </a:r>
            <a:r>
              <a:rPr lang="nb-NO" dirty="0" err="1"/>
              <a:t>lukkast</a:t>
            </a:r>
            <a:r>
              <a:rPr lang="nb-NO" dirty="0"/>
              <a:t> på alle </a:t>
            </a:r>
            <a:r>
              <a:rPr lang="nb-NO" dirty="0" err="1"/>
              <a:t>frontar</a:t>
            </a:r>
            <a:endParaRPr lang="nb-NO" dirty="0"/>
          </a:p>
          <a:p>
            <a:r>
              <a:rPr lang="nb-NO" dirty="0"/>
              <a:t>Drømmejobben</a:t>
            </a:r>
          </a:p>
        </p:txBody>
      </p:sp>
    </p:spTree>
    <p:extLst>
      <p:ext uri="{BB962C8B-B14F-4D97-AF65-F5344CB8AC3E}">
        <p14:creationId xmlns:p14="http://schemas.microsoft.com/office/powerpoint/2010/main" val="1252761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tel 10">
            <a:extLst>
              <a:ext uri="{FF2B5EF4-FFF2-40B4-BE49-F238E27FC236}">
                <a16:creationId xmlns:a16="http://schemas.microsoft.com/office/drawing/2014/main" id="{445A68D9-4F3B-4202-9EF7-CD3DE8CE2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Menn og kvinner er like motivert, men vektlegg litt ulike </a:t>
            </a:r>
            <a:r>
              <a:rPr lang="nb-NO" dirty="0" err="1"/>
              <a:t>verdiar</a:t>
            </a:r>
            <a:r>
              <a:rPr lang="nb-NO" dirty="0"/>
              <a:t> og </a:t>
            </a:r>
            <a:r>
              <a:rPr lang="nb-NO" dirty="0" err="1"/>
              <a:t>forventingar</a:t>
            </a:r>
            <a:endParaRPr lang="nb-NO" dirty="0"/>
          </a:p>
        </p:txBody>
      </p:sp>
      <p:pic>
        <p:nvPicPr>
          <p:cNvPr id="10" name="Plassholder for innhold 9">
            <a:extLst>
              <a:ext uri="{FF2B5EF4-FFF2-40B4-BE49-F238E27FC236}">
                <a16:creationId xmlns:a16="http://schemas.microsoft.com/office/drawing/2014/main" id="{B93337FB-68E8-4A23-8627-D0BDA33F99FD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745435" y="1938545"/>
            <a:ext cx="5407703" cy="4174020"/>
          </a:xfrm>
        </p:spPr>
      </p:pic>
      <p:pic>
        <p:nvPicPr>
          <p:cNvPr id="13" name="Bilde 12">
            <a:extLst>
              <a:ext uri="{FF2B5EF4-FFF2-40B4-BE49-F238E27FC236}">
                <a16:creationId xmlns:a16="http://schemas.microsoft.com/office/drawing/2014/main" id="{21AFC1F3-3630-4A4D-BE27-E966FC5484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0983" y="1938546"/>
            <a:ext cx="4532243" cy="4195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95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B29D468-6E8E-4A42-A73F-1571BD632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Anna aktuell litteratur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04D2DBC1-F3C6-40EB-BE85-4EE778229E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176669"/>
            <a:ext cx="2988995" cy="4194313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25EBB1D9-945E-4990-8F28-C544E3962D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9228" y="2176669"/>
            <a:ext cx="2890739" cy="4090780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8E73F4CC-73AC-4A7C-BF3A-BA6AA30E5E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2773" y="2121132"/>
            <a:ext cx="2988996" cy="4222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842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6111ED2-E7D6-4714-8BCF-DF3FD796D4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Dei minst sentrale </a:t>
            </a:r>
            <a:r>
              <a:rPr lang="nb-NO" dirty="0" err="1"/>
              <a:t>kommunane</a:t>
            </a:r>
            <a:r>
              <a:rPr lang="nb-NO" dirty="0"/>
              <a:t> slit mest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D5C505F9-247A-421E-8B9F-3652CB76C8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421" y="1456866"/>
            <a:ext cx="8489272" cy="5036009"/>
          </a:xfrm>
          <a:prstGeom prst="rect">
            <a:avLst/>
          </a:prstGeom>
        </p:spPr>
      </p:pic>
      <p:sp>
        <p:nvSpPr>
          <p:cNvPr id="3" name="TekstSylinder 2"/>
          <p:cNvSpPr txBox="1"/>
          <p:nvPr/>
        </p:nvSpPr>
        <p:spPr>
          <a:xfrm>
            <a:off x="9570720" y="1981200"/>
            <a:ext cx="23571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Beregningen av indeksen </a:t>
            </a:r>
            <a:r>
              <a:rPr lang="nb-NO" dirty="0" smtClean="0"/>
              <a:t>(inndelingen) er </a:t>
            </a:r>
            <a:r>
              <a:rPr lang="nb-NO" dirty="0"/>
              <a:t>basert på reisetid til arbeidsplasser og servicefunksjoner fra alle bebodde grunnkretser.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976248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>
                <a:solidFill>
                  <a:schemeClr val="bg1">
                    <a:lumMod val="50000"/>
                  </a:schemeClr>
                </a:solidFill>
              </a:rPr>
              <a:t>Ulstein kommune</a:t>
            </a:r>
            <a:endParaRPr lang="nn-NO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44E6256C-D89A-4F91-AD79-B2FD4B31A6C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9611945"/>
              </p:ext>
            </p:extLst>
          </p:nvPr>
        </p:nvGraphicFramePr>
        <p:xfrm>
          <a:off x="558280" y="766618"/>
          <a:ext cx="10626955" cy="55124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63189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>
                <a:solidFill>
                  <a:schemeClr val="bg1">
                    <a:lumMod val="50000"/>
                  </a:schemeClr>
                </a:solidFill>
              </a:rPr>
              <a:t>Ulstein kommune</a:t>
            </a:r>
            <a:endParaRPr lang="nn-NO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B9B8B581-6E7B-4CB4-A43D-6B51548F76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364" y="908993"/>
            <a:ext cx="9637791" cy="5420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tel 2">
            <a:extLst>
              <a:ext uri="{FF2B5EF4-FFF2-40B4-BE49-F238E27FC236}">
                <a16:creationId xmlns:a16="http://schemas.microsoft.com/office/drawing/2014/main" id="{44EE3AE7-16FA-46C2-81C9-EF344CECB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8869218" cy="365126"/>
          </a:xfrm>
        </p:spPr>
        <p:txBody>
          <a:bodyPr>
            <a:noAutofit/>
          </a:bodyPr>
          <a:lstStyle/>
          <a:p>
            <a:r>
              <a:rPr lang="nn-NO" sz="2400" dirty="0"/>
              <a:t>Folketalsutvikling per grunnkrets 2016 til 2021</a:t>
            </a:r>
          </a:p>
        </p:txBody>
      </p:sp>
    </p:spTree>
    <p:extLst>
      <p:ext uri="{BB962C8B-B14F-4D97-AF65-F5344CB8AC3E}">
        <p14:creationId xmlns:p14="http://schemas.microsoft.com/office/powerpoint/2010/main" val="2257449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A84C1AE6-4FB2-402B-86C0-72E2FF258BF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3357419"/>
              </p:ext>
            </p:extLst>
          </p:nvPr>
        </p:nvGraphicFramePr>
        <p:xfrm>
          <a:off x="547687" y="802480"/>
          <a:ext cx="11096626" cy="5253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57834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B54A57D2-EA0A-4747-A52C-3BF159EB2E3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2038390"/>
              </p:ext>
            </p:extLst>
          </p:nvPr>
        </p:nvGraphicFramePr>
        <p:xfrm>
          <a:off x="690562" y="702467"/>
          <a:ext cx="10929938" cy="55554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2285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4E0F379F-3B3E-4DA0-896F-74048907E79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7954260"/>
              </p:ext>
            </p:extLst>
          </p:nvPr>
        </p:nvGraphicFramePr>
        <p:xfrm>
          <a:off x="781050" y="790575"/>
          <a:ext cx="10591800" cy="5467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36481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CC95E4AE-A505-47DE-8FAF-D5BB448A762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1026" name="Picture 2" descr="Se kildebildet">
            <a:extLst>
              <a:ext uri="{FF2B5EF4-FFF2-40B4-BE49-F238E27FC236}">
                <a16:creationId xmlns:a16="http://schemas.microsoft.com/office/drawing/2014/main" id="{E47EE3FB-179C-4238-AC08-08E0754E5991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3182" y="-1105740"/>
            <a:ext cx="14349410" cy="8057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Sylinder 1"/>
          <p:cNvSpPr txBox="1"/>
          <p:nvPr/>
        </p:nvSpPr>
        <p:spPr>
          <a:xfrm>
            <a:off x="1035781" y="1488935"/>
            <a:ext cx="437126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n-NO" sz="2800" b="1" dirty="0" smtClean="0">
                <a:solidFill>
                  <a:schemeClr val="bg1"/>
                </a:solidFill>
              </a:rPr>
              <a:t>Konklusjon:</a:t>
            </a:r>
          </a:p>
          <a:p>
            <a:r>
              <a:rPr lang="nn-NO" sz="2800" b="1" dirty="0" smtClean="0">
                <a:solidFill>
                  <a:schemeClr val="bg1"/>
                </a:solidFill>
              </a:rPr>
              <a:t>Bildet er ikkje heilsvart, </a:t>
            </a:r>
          </a:p>
          <a:p>
            <a:r>
              <a:rPr lang="nn-NO" sz="2800" b="1" dirty="0" smtClean="0">
                <a:solidFill>
                  <a:schemeClr val="bg1"/>
                </a:solidFill>
              </a:rPr>
              <a:t>men vi har sikkert litt å lære</a:t>
            </a:r>
            <a:endParaRPr lang="nn-NO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869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27FE103E575D6459CBD8A9C58A29F07" ma:contentTypeVersion="11" ma:contentTypeDescription="Opprett et nytt dokument." ma:contentTypeScope="" ma:versionID="2ba94f5c5f489eaed83c80710656e27f">
  <xsd:schema xmlns:xsd="http://www.w3.org/2001/XMLSchema" xmlns:xs="http://www.w3.org/2001/XMLSchema" xmlns:p="http://schemas.microsoft.com/office/2006/metadata/properties" xmlns:ns3="ce072d1d-0369-46f2-bc2b-9da38462a2f0" targetNamespace="http://schemas.microsoft.com/office/2006/metadata/properties" ma:root="true" ma:fieldsID="58b424575ec266bbea5081094784c53c" ns3:_="">
    <xsd:import namespace="ce072d1d-0369-46f2-bc2b-9da38462a2f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LengthInSeconds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OCR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072d1d-0369-46f2-bc2b-9da38462a2f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4CF92E9-7CFE-44EC-991B-F9B8E40DA66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e072d1d-0369-46f2-bc2b-9da38462a2f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13BF996-B53B-4FD2-8B20-97BA9A8FE46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0E9C79D-76B8-450E-A20F-E3425B444367}">
  <ds:schemaRefs>
    <ds:schemaRef ds:uri="ce072d1d-0369-46f2-bc2b-9da38462a2f0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5195</TotalTime>
  <Words>417</Words>
  <Application>Microsoft Office PowerPoint</Application>
  <PresentationFormat>Widescreen</PresentationFormat>
  <Paragraphs>77</Paragraphs>
  <Slides>22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2</vt:i4>
      </vt:variant>
      <vt:variant>
        <vt:lpstr>Lysbildetitler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Office-tema</vt:lpstr>
      <vt:lpstr>Office-tema</vt:lpstr>
      <vt:lpstr>Har distrikta og krinsane ein sjanse?</vt:lpstr>
      <vt:lpstr>PowerPoint-presentasjon</vt:lpstr>
      <vt:lpstr>Dei minst sentrale kommunane slit mest</vt:lpstr>
      <vt:lpstr>PowerPoint-presentasjon</vt:lpstr>
      <vt:lpstr>Folketalsutvikling per grunnkrets 2016 til 2021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Målgruppe og metode</vt:lpstr>
      <vt:lpstr>Oppsummering av funn</vt:lpstr>
      <vt:lpstr>Oppsummering av funn</vt:lpstr>
      <vt:lpstr>Dei som er positive til å busette seg i ei distriktskommune verdset</vt:lpstr>
      <vt:lpstr>Dei som er negative til å busette seg i ei distriktskommune verdset</vt:lpstr>
      <vt:lpstr>Dei som er positive forventar</vt:lpstr>
      <vt:lpstr>Dei som er positive forventar i mindre grad</vt:lpstr>
      <vt:lpstr>«Viktige» og «heilt avgjerande» kvalitetar som motiverer ved val av bustadkommune</vt:lpstr>
      <vt:lpstr>Dei unge meiner det er mest truleg at dei får dette dersom dei vel å busette seg i distrikta </vt:lpstr>
      <vt:lpstr>Dei meiner det er minst truleg at dei får</vt:lpstr>
      <vt:lpstr>Menn og kvinner er like motivert, men vektlegg litt ulike verdiar og forventingar</vt:lpstr>
      <vt:lpstr>Anna aktuell litteratur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Har distrikta og krinsane ein sjanse?</dc:title>
  <dc:creator>Nina Bergtun</dc:creator>
  <cp:lastModifiedBy>Knut Erik Engh</cp:lastModifiedBy>
  <cp:revision>17</cp:revision>
  <dcterms:created xsi:type="dcterms:W3CDTF">2022-04-01T09:41:05Z</dcterms:created>
  <dcterms:modified xsi:type="dcterms:W3CDTF">2022-04-07T13:26:42Z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0x010100F27FE103E575D6459CBD8A9C58A29F07</vt:lpwstr>
  </property>
</Properties>
</file>